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0" r:id="rId3"/>
    <p:sldId id="286" r:id="rId4"/>
    <p:sldId id="285" r:id="rId5"/>
    <p:sldId id="291" r:id="rId6"/>
    <p:sldId id="322" r:id="rId7"/>
    <p:sldId id="294" r:id="rId8"/>
    <p:sldId id="301" r:id="rId9"/>
    <p:sldId id="302" r:id="rId10"/>
    <p:sldId id="304" r:id="rId11"/>
    <p:sldId id="305" r:id="rId12"/>
    <p:sldId id="303" r:id="rId13"/>
    <p:sldId id="309" r:id="rId14"/>
    <p:sldId id="310" r:id="rId15"/>
    <p:sldId id="317" r:id="rId16"/>
    <p:sldId id="326" r:id="rId17"/>
    <p:sldId id="327" r:id="rId18"/>
    <p:sldId id="328" r:id="rId19"/>
    <p:sldId id="329" r:id="rId20"/>
    <p:sldId id="330" r:id="rId21"/>
    <p:sldId id="331" r:id="rId22"/>
    <p:sldId id="318" r:id="rId23"/>
    <p:sldId id="293" r:id="rId24"/>
    <p:sldId id="31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steemit.com/science/@arrjey/the-principle-of-uncertainty-and-the-double-slit-experiment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138965"/>
            <a:ext cx="4294772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/>
              <a:t>Appreciate the Scientific Process (success and flaws)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Properties of Light</a:t>
            </a:r>
          </a:p>
          <a:p>
            <a:pPr marL="714375" lvl="1" indent="-257175">
              <a:buAutoNum type="arabicPeriod"/>
            </a:pPr>
            <a:r>
              <a:rPr lang="en-US" sz="1600" dirty="0" smtClean="0"/>
              <a:t>Wavelength, Frequency, Amplitude</a:t>
            </a:r>
          </a:p>
          <a:p>
            <a:pPr marL="714375" lvl="1" indent="-257175">
              <a:buAutoNum type="arabicPeriod"/>
            </a:pPr>
            <a:r>
              <a:rPr lang="en-US" sz="1600" dirty="0" smtClean="0"/>
              <a:t>Constructive and Destructive Interference</a:t>
            </a:r>
            <a:endParaRPr lang="en-US" sz="1600" dirty="0"/>
          </a:p>
          <a:p>
            <a:pPr marL="257175" indent="-257175">
              <a:buAutoNum type="arabicPeriod"/>
            </a:pPr>
            <a:r>
              <a:rPr lang="en-US" sz="1600" dirty="0" smtClean="0"/>
              <a:t>5 </a:t>
            </a:r>
            <a:r>
              <a:rPr lang="en-US" sz="1600" dirty="0"/>
              <a:t>Main Experiments/Models</a:t>
            </a:r>
          </a:p>
          <a:p>
            <a:pPr marL="600075" lvl="1" indent="-257175">
              <a:buFont typeface="+mj-lt"/>
              <a:buAutoNum type="alphaLcParenR"/>
            </a:pPr>
            <a:r>
              <a:rPr lang="en-US" sz="1600" dirty="0"/>
              <a:t>Rutherford Model</a:t>
            </a:r>
          </a:p>
          <a:p>
            <a:pPr marL="600075" lvl="1" indent="-257175">
              <a:buFont typeface="+mj-lt"/>
              <a:buAutoNum type="alphaLcParenR"/>
            </a:pPr>
            <a:r>
              <a:rPr lang="en-US" sz="1600" dirty="0"/>
              <a:t>Line Spectra</a:t>
            </a:r>
          </a:p>
          <a:p>
            <a:pPr marL="600075" lvl="1" indent="-257175">
              <a:buFont typeface="+mj-lt"/>
              <a:buAutoNum type="alphaLcParenR"/>
            </a:pPr>
            <a:r>
              <a:rPr lang="en-US" sz="1600" dirty="0"/>
              <a:t>Bohr Model</a:t>
            </a:r>
          </a:p>
          <a:p>
            <a:pPr marL="600075" lvl="1" indent="-257175">
              <a:buFont typeface="+mj-lt"/>
              <a:buAutoNum type="alphaLcParenR"/>
            </a:pPr>
            <a:r>
              <a:rPr lang="en-US" sz="1600" dirty="0" err="1" smtClean="0"/>
              <a:t>DeBroglie</a:t>
            </a:r>
            <a:r>
              <a:rPr lang="en-US" sz="1600" dirty="0" smtClean="0"/>
              <a:t> </a:t>
            </a:r>
            <a:r>
              <a:rPr lang="en-US" sz="1600" dirty="0"/>
              <a:t>Model</a:t>
            </a:r>
          </a:p>
          <a:p>
            <a:pPr marL="600075" lvl="1" indent="-257175">
              <a:buFont typeface="+mj-lt"/>
              <a:buAutoNum type="alphaLcParenR"/>
            </a:pPr>
            <a:r>
              <a:rPr lang="en-US" sz="1600" dirty="0"/>
              <a:t>Quantum Mechanics/Schrodinger </a:t>
            </a:r>
            <a:r>
              <a:rPr lang="en-US" sz="1600" dirty="0" smtClean="0"/>
              <a:t>Equation</a:t>
            </a:r>
          </a:p>
          <a:p>
            <a:pPr marL="257175" indent="-257175">
              <a:buAutoNum type="arabicPeriod"/>
            </a:pPr>
            <a:r>
              <a:rPr lang="en-US" sz="1600" dirty="0"/>
              <a:t>4 Quantum Numbers (what the describe)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Principal (n)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Angular Momentum (</a:t>
            </a:r>
            <a:r>
              <a:rPr lang="en-US" sz="1600" dirty="0">
                <a:latin typeface="French Script MT" panose="03020402040607040605" pitchFamily="66" charset="0"/>
              </a:rPr>
              <a:t>l</a:t>
            </a:r>
            <a:r>
              <a:rPr lang="en-US" sz="1600" dirty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Magnetic (m</a:t>
            </a:r>
            <a:r>
              <a:rPr lang="en-US" sz="1600" baseline="-25000" dirty="0">
                <a:latin typeface="French Script MT" panose="03020402040607040605" pitchFamily="66" charset="0"/>
              </a:rPr>
              <a:t>l</a:t>
            </a:r>
            <a:r>
              <a:rPr lang="en-US" sz="1600" dirty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Spin (</a:t>
            </a:r>
            <a:r>
              <a:rPr lang="en-US" sz="1600" dirty="0" err="1"/>
              <a:t>m</a:t>
            </a:r>
            <a:r>
              <a:rPr lang="en-US" sz="1600" baseline="-25000" dirty="0" err="1"/>
              <a:t>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7 a 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1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056" y="61747"/>
            <a:ext cx="87577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2021</a:t>
            </a:r>
          </a:p>
          <a:p>
            <a:pPr algn="ctr"/>
            <a:r>
              <a:rPr lang="en-US" sz="3200" dirty="0" smtClean="0"/>
              <a:t>Lecture 7 ab – Properties of Light + Models of 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3025" y="5940279"/>
            <a:ext cx="2317942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u="sng" dirty="0"/>
              <a:t>Don’t!</a:t>
            </a:r>
          </a:p>
          <a:p>
            <a:pPr marL="257175" indent="-257175">
              <a:buAutoNum type="arabicPeriod"/>
            </a:pPr>
            <a:r>
              <a:rPr lang="en-US" sz="1600" dirty="0"/>
              <a:t>Memorize dates</a:t>
            </a:r>
          </a:p>
          <a:p>
            <a:pPr marL="257175" indent="-257175">
              <a:buAutoNum type="arabicPeriod"/>
            </a:pPr>
            <a:r>
              <a:rPr lang="en-US" sz="1600" dirty="0"/>
              <a:t>Memorize trivia/flavor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526" y="171547"/>
            <a:ext cx="3669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Failure of Rutherford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4980" y="699946"/>
            <a:ext cx="365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1)  Fails to explain line spectra</a:t>
            </a:r>
          </a:p>
          <a:p>
            <a:endParaRPr lang="en-US" sz="1600" dirty="0"/>
          </a:p>
          <a:p>
            <a:r>
              <a:rPr lang="en-US" sz="1600" dirty="0"/>
              <a:t>2)  If electrons orbit nucleolus they would lose energy/emit light and spiral into the nucleus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7" y="3245777"/>
            <a:ext cx="3948718" cy="2133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61175" y="3317333"/>
            <a:ext cx="46092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Since </a:t>
            </a:r>
            <a:r>
              <a:rPr lang="en-US" sz="1600" u="sng" dirty="0"/>
              <a:t>electrons can be any distance </a:t>
            </a:r>
            <a:r>
              <a:rPr lang="en-US" sz="1600" dirty="0"/>
              <a:t>from the nucleus then they should be able to absorb or emit any color of light leading to either:</a:t>
            </a:r>
          </a:p>
          <a:p>
            <a:endParaRPr lang="en-US" sz="1600" dirty="0"/>
          </a:p>
          <a:p>
            <a:pPr marL="257175" indent="-257175">
              <a:buAutoNum type="alphaLcParenR"/>
            </a:pPr>
            <a:r>
              <a:rPr lang="en-US" sz="1600" dirty="0"/>
              <a:t>All colors of light are absorbed (black spectrum)</a:t>
            </a:r>
          </a:p>
          <a:p>
            <a:pPr marL="257175" indent="-257175">
              <a:buAutoNum type="alphaLcParenR"/>
            </a:pPr>
            <a:r>
              <a:rPr lang="en-US" sz="1600" dirty="0"/>
              <a:t>All colors of light are emitted (rainbow spectrum) </a:t>
            </a:r>
          </a:p>
          <a:p>
            <a:pPr marL="257175" indent="-257175">
              <a:buAutoNum type="alphaLcParenR"/>
            </a:pPr>
            <a:endParaRPr lang="en-US" sz="1600" dirty="0"/>
          </a:p>
          <a:p>
            <a:r>
              <a:rPr lang="en-US" sz="1600" dirty="0"/>
              <a:t>This is the </a:t>
            </a:r>
            <a:r>
              <a:rPr lang="en-US" sz="1600" u="sng" dirty="0"/>
              <a:t>exact opposite </a:t>
            </a:r>
            <a:r>
              <a:rPr lang="en-US" sz="1600" dirty="0"/>
              <a:t>of what is observed!</a:t>
            </a:r>
          </a:p>
        </p:txBody>
      </p:sp>
      <p:pic>
        <p:nvPicPr>
          <p:cNvPr id="8194" name="Picture 2" descr="Image result for rutherford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59" y="259664"/>
            <a:ext cx="2781842" cy="26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6" y="104813"/>
            <a:ext cx="184785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9068" y="6115143"/>
            <a:ext cx="27146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can be any distance from the 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0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992" y="110995"/>
            <a:ext cx="322113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Bohr Model of the Atom</a:t>
            </a:r>
          </a:p>
          <a:p>
            <a:pPr algn="ctr"/>
            <a:r>
              <a:rPr lang="en-US" sz="1350" dirty="0"/>
              <a:t>(1913)</a:t>
            </a:r>
          </a:p>
        </p:txBody>
      </p:sp>
      <p:pic>
        <p:nvPicPr>
          <p:cNvPr id="8" name="Picture 6" descr="http://t0.gstatic.com/images?q=tbn:ANd9GcTrjJEfbOujLg9W5IrxMzYMSi6nTDblWwv-YoR_DUZOu60j74p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76" y="445702"/>
            <a:ext cx="2549643" cy="26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7111" y="983888"/>
            <a:ext cx="3561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sz="1600" dirty="0"/>
              <a:t>Electrons are in </a:t>
            </a:r>
            <a:r>
              <a:rPr lang="en-US" sz="1600" u="sng" dirty="0"/>
              <a:t>quantized</a:t>
            </a:r>
            <a:r>
              <a:rPr lang="en-US" sz="1600" dirty="0"/>
              <a:t> orbitals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600" dirty="0"/>
              <a:t>Predicts line spectrum</a:t>
            </a:r>
          </a:p>
          <a:p>
            <a:pPr marL="214313" indent="-214313">
              <a:buFont typeface="Arial" pitchFamily="34" charset="0"/>
              <a:buChar char="•"/>
            </a:pPr>
            <a:endParaRPr lang="en-US" sz="1600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1600" dirty="0"/>
              <a:t>Flaws (1) No reason its quantized</a:t>
            </a:r>
          </a:p>
          <a:p>
            <a:pPr lvl="1"/>
            <a:r>
              <a:rPr lang="en-US" sz="1600" dirty="0"/>
              <a:t>      </a:t>
            </a:r>
            <a:r>
              <a:rPr lang="en-US" sz="1600" dirty="0" smtClean="0"/>
              <a:t>(</a:t>
            </a:r>
            <a:r>
              <a:rPr lang="en-US" sz="1600" dirty="0"/>
              <a:t>2) Does not work for &gt; 1 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2545" y="3186686"/>
            <a:ext cx="4839585" cy="3042664"/>
            <a:chOff x="330731" y="2765214"/>
            <a:chExt cx="5527332" cy="35095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731" y="2765214"/>
              <a:ext cx="5527332" cy="27291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465" y="5579484"/>
              <a:ext cx="2095238" cy="6952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3849" y="5579484"/>
              <a:ext cx="2095238" cy="65714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5275480" y="4005616"/>
            <a:ext cx="341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Explains line spectrum because only certain wavelengths (colors) of light can be absorbed or emitted because only certain orbitals are </a:t>
            </a:r>
            <a:r>
              <a:rPr lang="en-US" sz="1600" dirty="0" smtClean="0"/>
              <a:t>allowed.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37" y="9351"/>
            <a:ext cx="1704975" cy="2686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8970" y="5626594"/>
            <a:ext cx="343472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Electrons are in Quantized Orbitals</a:t>
            </a:r>
          </a:p>
          <a:p>
            <a:r>
              <a:rPr lang="en-US" dirty="0" smtClean="0"/>
              <a:t>Only some distances allowed</a:t>
            </a:r>
          </a:p>
          <a:p>
            <a:r>
              <a:rPr lang="en-US" dirty="0" smtClean="0"/>
              <a:t>N = 1, 2, 3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0" y="240773"/>
            <a:ext cx="308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Line Spectra Work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11849" y="1016431"/>
            <a:ext cx="5786631" cy="3687995"/>
            <a:chOff x="330731" y="2765214"/>
            <a:chExt cx="5527332" cy="3509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731" y="2765214"/>
              <a:ext cx="5527332" cy="27291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5" y="5579484"/>
              <a:ext cx="2095238" cy="6952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3849" y="5579484"/>
              <a:ext cx="2095238" cy="65714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1888" y="4874867"/>
            <a:ext cx="3376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Incoming light energy is absorbed as the electron moves from a low energy to high energy (close orbital to larger orbital) from the spectrum leaving black spaces at specific energy levels.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19316" y="4874867"/>
            <a:ext cx="3281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 is emitted as electrons fall from high energy to low energy level (far orbital to close orbital), resulting only in light of specific energy being emitted.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59" y="3343275"/>
            <a:ext cx="14254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Ground State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1577914" y="2524125"/>
            <a:ext cx="1708860" cy="1003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2606" y="286939"/>
            <a:ext cx="13846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Excited State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486150" y="471605"/>
            <a:ext cx="656456" cy="138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02374" y="471605"/>
            <a:ext cx="279301" cy="729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18391" y="167275"/>
            <a:ext cx="3060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Louis De Broglie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5659" y="565520"/>
            <a:ext cx="4417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itchFamily="34" charset="0"/>
              <a:buChar char="•"/>
            </a:pPr>
            <a:r>
              <a:rPr lang="en-US" sz="1600" dirty="0"/>
              <a:t>“Wave Particle Duality”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1600" dirty="0"/>
              <a:t>If light can behave like a wave and a particle than an electron can behave like a particle and a wave.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1600" dirty="0"/>
              <a:t>Explained </a:t>
            </a:r>
            <a:r>
              <a:rPr lang="en-US" sz="1600" u="sng" dirty="0"/>
              <a:t>Quantization</a:t>
            </a:r>
            <a:r>
              <a:rPr lang="en-US" sz="1600" dirty="0"/>
              <a:t> of Electron Orbitals therefore fixing  Flaw (1).  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1600" dirty="0"/>
              <a:t>Model still fails for &gt; 1 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9" y="167276"/>
            <a:ext cx="1571625" cy="1993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9" y="2278317"/>
            <a:ext cx="4857750" cy="2693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113" y="3101075"/>
            <a:ext cx="3769796" cy="1870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8396" y="5817094"/>
            <a:ext cx="328051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Wave Particle Duality</a:t>
            </a:r>
          </a:p>
          <a:p>
            <a:r>
              <a:rPr lang="en-US" dirty="0" smtClean="0"/>
              <a:t>Light is a wave and a particle</a:t>
            </a:r>
          </a:p>
          <a:p>
            <a:r>
              <a:rPr lang="en-US" dirty="0" smtClean="0"/>
              <a:t>Electrons is a particle and a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900" y="129267"/>
            <a:ext cx="3680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Heisenberg </a:t>
            </a:r>
          </a:p>
          <a:p>
            <a:pPr algn="ctr"/>
            <a:r>
              <a:rPr lang="en-US" sz="2400" dirty="0"/>
              <a:t>Uncertainty </a:t>
            </a:r>
            <a:r>
              <a:rPr lang="en-US" sz="2400" dirty="0" smtClean="0"/>
              <a:t>Principle</a:t>
            </a:r>
          </a:p>
          <a:p>
            <a:pPr algn="ctr"/>
            <a:r>
              <a:rPr lang="en-US" sz="1600" dirty="0" smtClean="0"/>
              <a:t>(1926)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452" y="155207"/>
            <a:ext cx="2929957" cy="2974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9" y="3392597"/>
            <a:ext cx="6854528" cy="2311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37" y="112111"/>
            <a:ext cx="2095500" cy="2790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42" y="62450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https://steemit.com/science/@arrjey/the-principle-of-uncertainty-and-the-double-slit-experiment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459" y="1183073"/>
            <a:ext cx="3561905" cy="2209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6404" y="5905125"/>
            <a:ext cx="32420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Uncertainty Principle</a:t>
            </a:r>
          </a:p>
          <a:p>
            <a:r>
              <a:rPr lang="en-US" dirty="0" smtClean="0"/>
              <a:t>Error in e</a:t>
            </a:r>
            <a:r>
              <a:rPr lang="en-US" baseline="30000" dirty="0" smtClean="0"/>
              <a:t>-</a:t>
            </a:r>
            <a:r>
              <a:rPr lang="en-US" dirty="0" smtClean="0"/>
              <a:t> position is larger than the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679" y="406233"/>
            <a:ext cx="298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Schrodinger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5822" y="867898"/>
                <a:ext cx="33924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8588" indent="-128588">
                  <a:buFont typeface="Arial" pitchFamily="34" charset="0"/>
                  <a:buChar char="•"/>
                </a:pPr>
                <a:r>
                  <a:rPr lang="en-US" sz="1600" dirty="0"/>
                  <a:t>Statistical model using wave equations to describe the location of the electron.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𝐻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US" sz="1600" dirty="0"/>
              </a:p>
              <a:p>
                <a:pPr marL="128588" indent="-128588">
                  <a:buFont typeface="Arial" pitchFamily="34" charset="0"/>
                  <a:buChar char="•"/>
                </a:pPr>
                <a:r>
                  <a:rPr lang="en-US" sz="1600" dirty="0"/>
                  <a:t>Does not violate Heisenberg</a:t>
                </a:r>
              </a:p>
              <a:p>
                <a:pPr marL="128588" indent="-128588">
                  <a:buFont typeface="Arial" pitchFamily="34" charset="0"/>
                  <a:buChar char="•"/>
                </a:pPr>
                <a:r>
                  <a:rPr lang="en-US" sz="1600" dirty="0"/>
                  <a:t>4 Principle Quantum Numbers result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22" y="867898"/>
                <a:ext cx="3392478" cy="1569660"/>
              </a:xfrm>
              <a:prstGeom prst="rect">
                <a:avLst/>
              </a:prstGeom>
              <a:blipFill>
                <a:blip r:embed="rId2"/>
                <a:stretch>
                  <a:fillRect l="-718" t="-1163" r="-718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28" y="328897"/>
            <a:ext cx="1815247" cy="2358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46" y="3149461"/>
            <a:ext cx="4283599" cy="1978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26489"/>
          <a:stretch/>
        </p:blipFill>
        <p:spPr>
          <a:xfrm>
            <a:off x="5838394" y="406233"/>
            <a:ext cx="2950369" cy="2520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205" y="5918127"/>
            <a:ext cx="2043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"Anyone who is not shocked by the quantum theory does not understand it." - </a:t>
            </a:r>
            <a:r>
              <a:rPr lang="en-US" sz="1200" dirty="0" err="1"/>
              <a:t>Niels</a:t>
            </a:r>
            <a:r>
              <a:rPr lang="en-US" sz="1200" dirty="0"/>
              <a:t> Bohr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8394" y="5825794"/>
            <a:ext cx="32420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Schrodinger Equation</a:t>
            </a:r>
          </a:p>
          <a:p>
            <a:r>
              <a:rPr lang="en-US" dirty="0" smtClean="0"/>
              <a:t>Statistical Model (Ugly Math)</a:t>
            </a:r>
          </a:p>
          <a:p>
            <a:r>
              <a:rPr lang="en-US" dirty="0" smtClean="0"/>
              <a:t>Gives the “correct”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526" y="308093"/>
            <a:ext cx="259269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Principle Quantum </a:t>
            </a:r>
          </a:p>
          <a:p>
            <a:pPr algn="ctr"/>
            <a:r>
              <a:rPr lang="en-US" sz="2400" dirty="0"/>
              <a:t>Number (n)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912" y="1224815"/>
            <a:ext cx="2908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Distance </a:t>
            </a:r>
            <a:r>
              <a:rPr lang="en-US" sz="1600" dirty="0" smtClean="0"/>
              <a:t>of an 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from </a:t>
            </a:r>
            <a:r>
              <a:rPr lang="en-US" sz="1600" dirty="0" smtClean="0"/>
              <a:t>nucleus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Size of orbital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Allowed Values:  1,2,3 ….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“Shells”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402" y="2471134"/>
            <a:ext cx="4295581" cy="38874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6" y="2952749"/>
            <a:ext cx="3898900" cy="2924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9325" y="6358537"/>
            <a:ext cx="12610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Energy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79325" y="2031642"/>
            <a:ext cx="13052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Energy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510592" y="70233"/>
            <a:ext cx="1598515" cy="914400"/>
            <a:chOff x="4057650" y="608715"/>
            <a:chExt cx="1598515" cy="914400"/>
          </a:xfrm>
        </p:grpSpPr>
        <p:sp>
          <p:nvSpPr>
            <p:cNvPr id="8" name="Rectangle 7"/>
            <p:cNvSpPr/>
            <p:nvPr/>
          </p:nvSpPr>
          <p:spPr>
            <a:xfrm>
              <a:off x="4094907" y="608715"/>
              <a:ext cx="1524000" cy="914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57650" y="609600"/>
              <a:ext cx="1598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Coulomb's Law</a:t>
              </a:r>
            </a:p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30038" y="932765"/>
                  <a:ext cx="1129860" cy="47256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038" y="932765"/>
                  <a:ext cx="1129860" cy="4725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226526" y="6342974"/>
            <a:ext cx="2294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Distance from Nucleus</a:t>
            </a:r>
          </a:p>
        </p:txBody>
      </p:sp>
    </p:spTree>
    <p:extLst>
      <p:ext uri="{BB962C8B-B14F-4D97-AF65-F5344CB8AC3E}">
        <p14:creationId xmlns:p14="http://schemas.microsoft.com/office/powerpoint/2010/main" val="41501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316017"/>
            <a:ext cx="282192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Angular Momentum </a:t>
            </a:r>
          </a:p>
          <a:p>
            <a:pPr algn="ctr"/>
            <a:r>
              <a:rPr lang="en-US" sz="2400" dirty="0"/>
              <a:t>Quantum Number (</a:t>
            </a:r>
            <a:r>
              <a:rPr lang="en-US" sz="2400" dirty="0">
                <a:latin typeface="Script MT Bold" pitchFamily="66" charset="0"/>
              </a:rPr>
              <a:t>l</a:t>
            </a:r>
            <a:r>
              <a:rPr lang="en-US" sz="24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763" y="1266523"/>
            <a:ext cx="3761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itchFamily="34" charset="0"/>
              <a:buChar char="•"/>
            </a:pPr>
            <a:r>
              <a:rPr lang="en-US" sz="1600" dirty="0"/>
              <a:t>3D - shape of an orbital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1600" dirty="0" smtClean="0"/>
              <a:t>Allowed Values:  0</a:t>
            </a:r>
            <a:r>
              <a:rPr lang="en-US" sz="1600" dirty="0"/>
              <a:t>, 1, 2, 3 … (n-1</a:t>
            </a:r>
            <a:r>
              <a:rPr lang="en-US" sz="1600" dirty="0" smtClean="0"/>
              <a:t>)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1600" dirty="0" smtClean="0"/>
              <a:t>4 shapes or sub-levels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1600" dirty="0" smtClean="0"/>
              <a:t>Use letters since numbers are used for n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5752"/>
          <a:stretch/>
        </p:blipFill>
        <p:spPr>
          <a:xfrm>
            <a:off x="390523" y="2762841"/>
            <a:ext cx="8535172" cy="3327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6851" y="601211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cript MT Bold" pitchFamily="66" charset="0"/>
              </a:rPr>
              <a:t>l 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1525" y="601211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cript MT Bold" pitchFamily="66" charset="0"/>
              </a:rPr>
              <a:t>l 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9175" y="601211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cript MT Bold" pitchFamily="66" charset="0"/>
              </a:rPr>
              <a:t>l 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19874" y="600559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cript MT Bold" pitchFamily="66" charset="0"/>
              </a:rPr>
              <a:t>l 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2536" y="589415"/>
            <a:ext cx="24048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Allowed Values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 = 1 then </a:t>
            </a:r>
            <a:r>
              <a:rPr lang="en-US" dirty="0">
                <a:latin typeface="Script MT Bold" pitchFamily="66" charset="0"/>
              </a:rPr>
              <a:t>l</a:t>
            </a:r>
            <a:r>
              <a:rPr lang="en-US" dirty="0" smtClean="0"/>
              <a:t> = 0</a:t>
            </a:r>
          </a:p>
          <a:p>
            <a:r>
              <a:rPr lang="en-US" dirty="0"/>
              <a:t>n = </a:t>
            </a:r>
            <a:r>
              <a:rPr lang="en-US" dirty="0" smtClean="0"/>
              <a:t>2 </a:t>
            </a:r>
            <a:r>
              <a:rPr lang="en-US" dirty="0"/>
              <a:t>then </a:t>
            </a:r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= </a:t>
            </a:r>
            <a:r>
              <a:rPr lang="en-US" dirty="0" smtClean="0"/>
              <a:t>0 and 1</a:t>
            </a:r>
          </a:p>
          <a:p>
            <a:r>
              <a:rPr lang="en-US" dirty="0"/>
              <a:t>n = </a:t>
            </a:r>
            <a:r>
              <a:rPr lang="en-US" dirty="0" smtClean="0"/>
              <a:t>3 </a:t>
            </a:r>
            <a:r>
              <a:rPr lang="en-US" dirty="0"/>
              <a:t>then </a:t>
            </a:r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= </a:t>
            </a:r>
            <a:r>
              <a:rPr lang="en-US" dirty="0" smtClean="0"/>
              <a:t>0, 1 and 2</a:t>
            </a:r>
          </a:p>
          <a:p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60702" y="6381448"/>
            <a:ext cx="17928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Shape of Orbitals</a:t>
            </a:r>
          </a:p>
        </p:txBody>
      </p:sp>
    </p:spTree>
    <p:extLst>
      <p:ext uri="{BB962C8B-B14F-4D97-AF65-F5344CB8AC3E}">
        <p14:creationId xmlns:p14="http://schemas.microsoft.com/office/powerpoint/2010/main" val="31719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56" y="245129"/>
            <a:ext cx="308068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Magnetic Quantum </a:t>
            </a:r>
          </a:p>
          <a:p>
            <a:pPr algn="ctr"/>
            <a:r>
              <a:rPr lang="en-US" sz="2400" dirty="0"/>
              <a:t>Number (</a:t>
            </a:r>
            <a:r>
              <a:rPr lang="en-US" sz="2400" dirty="0">
                <a:latin typeface="Script MT Bold" pitchFamily="66" charset="0"/>
              </a:rPr>
              <a:t>m</a:t>
            </a:r>
            <a:r>
              <a:rPr lang="en-US" sz="2400" baseline="-25000" dirty="0">
                <a:latin typeface="Script MT Bold" pitchFamily="66" charset="0"/>
              </a:rPr>
              <a:t>l</a:t>
            </a:r>
            <a:r>
              <a:rPr lang="en-US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156" y="1342918"/>
                <a:ext cx="4186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8588" indent="-128588">
                  <a:buFont typeface="Arial" pitchFamily="34" charset="0"/>
                  <a:buChar char="•"/>
                </a:pPr>
                <a:r>
                  <a:rPr lang="en-US" sz="1600" dirty="0" smtClean="0"/>
                  <a:t>Allowed Valued: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0, 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±1, ±2 … ±</m:t>
                    </m:r>
                  </m:oMath>
                </a14:m>
                <a:r>
                  <a:rPr lang="en-US" sz="1600" dirty="0">
                    <a:latin typeface="Script MT Bold" pitchFamily="66" charset="0"/>
                  </a:rPr>
                  <a:t> l</a:t>
                </a:r>
                <a:endParaRPr lang="en-US" sz="1600" dirty="0"/>
              </a:p>
              <a:p>
                <a:pPr marL="128588" indent="-128588">
                  <a:buFont typeface="Arial" pitchFamily="34" charset="0"/>
                  <a:buChar char="•"/>
                </a:pPr>
                <a:r>
                  <a:rPr lang="en-US" sz="1600" dirty="0"/>
                  <a:t>Orientation of the </a:t>
                </a:r>
                <a:r>
                  <a:rPr lang="en-US" sz="1600" dirty="0" smtClean="0"/>
                  <a:t>orbital or sub-levels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" y="1342918"/>
                <a:ext cx="4186498" cy="584775"/>
              </a:xfrm>
              <a:prstGeom prst="rect">
                <a:avLst/>
              </a:prstGeom>
              <a:blipFill>
                <a:blip r:embed="rId2"/>
                <a:stretch>
                  <a:fillRect l="-583" t="-41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6156" y="1851585"/>
            <a:ext cx="32214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# of orbitals</a:t>
            </a:r>
          </a:p>
          <a:p>
            <a:pPr lvl="1"/>
            <a:r>
              <a:rPr lang="en-US" sz="1600" dirty="0"/>
              <a:t>s = 1 orbital </a:t>
            </a:r>
          </a:p>
          <a:p>
            <a:pPr lvl="1"/>
            <a:r>
              <a:rPr lang="en-US" sz="1600" dirty="0"/>
              <a:t>p = 3 orbitals</a:t>
            </a:r>
          </a:p>
          <a:p>
            <a:pPr lvl="1"/>
            <a:r>
              <a:rPr lang="en-US" sz="1600" dirty="0"/>
              <a:t>d = 5 orbitals</a:t>
            </a:r>
          </a:p>
          <a:p>
            <a:pPr lvl="1"/>
            <a:r>
              <a:rPr lang="en-US" sz="1600" dirty="0"/>
              <a:t>f = 7 orbitals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subscripts (we will ignore)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755862"/>
            <a:ext cx="5238750" cy="1657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0" y="3281923"/>
            <a:ext cx="4992220" cy="3507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29" y="3990645"/>
            <a:ext cx="42966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Allowed Values</a:t>
            </a:r>
          </a:p>
          <a:p>
            <a:endParaRPr lang="en-US" dirty="0"/>
          </a:p>
          <a:p>
            <a:r>
              <a:rPr lang="en-US" dirty="0" smtClean="0">
                <a:latin typeface="Script MT Bold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/>
              <a:t>= 0 </a:t>
            </a:r>
            <a:r>
              <a:rPr lang="en-US" dirty="0" smtClean="0">
                <a:latin typeface="Script MT Bold" pitchFamily="66" charset="0"/>
              </a:rPr>
              <a:t>m</a:t>
            </a:r>
            <a:r>
              <a:rPr lang="en-US" baseline="-25000" dirty="0" smtClean="0">
                <a:latin typeface="Script MT Bold" pitchFamily="66" charset="0"/>
              </a:rPr>
              <a:t>l </a:t>
            </a:r>
            <a:r>
              <a:rPr lang="en-US" dirty="0" smtClean="0"/>
              <a:t>= 0 </a:t>
            </a:r>
            <a:r>
              <a:rPr lang="en-US" dirty="0" smtClean="0">
                <a:sym typeface="Symbol" panose="05050102010706020507" pitchFamily="18" charset="2"/>
              </a:rPr>
              <a:t></a:t>
            </a:r>
            <a:r>
              <a:rPr lang="en-US" dirty="0" smtClean="0"/>
              <a:t> 1 orbital</a:t>
            </a:r>
          </a:p>
          <a:p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= </a:t>
            </a:r>
            <a:r>
              <a:rPr lang="en-US" dirty="0" smtClean="0"/>
              <a:t>1 </a:t>
            </a:r>
            <a:r>
              <a:rPr lang="en-US" dirty="0">
                <a:latin typeface="Script MT Bold" pitchFamily="66" charset="0"/>
              </a:rPr>
              <a:t>m</a:t>
            </a:r>
            <a:r>
              <a:rPr lang="en-US" baseline="-25000" dirty="0">
                <a:latin typeface="Script MT Bold" pitchFamily="66" charset="0"/>
              </a:rPr>
              <a:t>l </a:t>
            </a:r>
            <a:r>
              <a:rPr lang="en-US" dirty="0"/>
              <a:t>= </a:t>
            </a:r>
            <a:r>
              <a:rPr lang="en-US" dirty="0" smtClean="0"/>
              <a:t>-1, 0, 1 </a:t>
            </a:r>
            <a:r>
              <a:rPr lang="en-US" dirty="0">
                <a:sym typeface="Symbol" panose="05050102010706020507" pitchFamily="18" charset="2"/>
              </a:rPr>
              <a:t></a:t>
            </a:r>
            <a:r>
              <a:rPr lang="en-US" dirty="0" smtClean="0"/>
              <a:t> 3 orbitals</a:t>
            </a:r>
            <a:endParaRPr lang="en-US" dirty="0"/>
          </a:p>
          <a:p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= </a:t>
            </a:r>
            <a:r>
              <a:rPr lang="en-US" dirty="0" smtClean="0"/>
              <a:t>2 </a:t>
            </a:r>
            <a:r>
              <a:rPr lang="en-US" dirty="0">
                <a:latin typeface="Script MT Bold" pitchFamily="66" charset="0"/>
              </a:rPr>
              <a:t>m</a:t>
            </a:r>
            <a:r>
              <a:rPr lang="en-US" baseline="-25000" dirty="0">
                <a:latin typeface="Script MT Bold" pitchFamily="66" charset="0"/>
              </a:rPr>
              <a:t>l </a:t>
            </a:r>
            <a:r>
              <a:rPr lang="en-US" dirty="0"/>
              <a:t>= </a:t>
            </a:r>
            <a:r>
              <a:rPr lang="en-US" dirty="0" smtClean="0"/>
              <a:t>-2, -1, 0, 1, 2</a:t>
            </a:r>
            <a:r>
              <a:rPr lang="en-US" dirty="0">
                <a:sym typeface="Symbol" panose="05050102010706020507" pitchFamily="18" charset="2"/>
              </a:rPr>
              <a:t>  </a:t>
            </a:r>
            <a:r>
              <a:rPr lang="en-US" dirty="0" smtClean="0"/>
              <a:t>5 orbitals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= 0 </a:t>
            </a:r>
            <a:r>
              <a:rPr lang="en-US" dirty="0">
                <a:latin typeface="Script MT Bold" pitchFamily="66" charset="0"/>
              </a:rPr>
              <a:t>m</a:t>
            </a:r>
            <a:r>
              <a:rPr lang="en-US" baseline="-25000" dirty="0">
                <a:latin typeface="Script MT Bold" pitchFamily="66" charset="0"/>
              </a:rPr>
              <a:t>l </a:t>
            </a:r>
            <a:r>
              <a:rPr lang="en-US" dirty="0"/>
              <a:t>= </a:t>
            </a:r>
            <a:r>
              <a:rPr lang="en-US" dirty="0" smtClean="0"/>
              <a:t>0, ± 1, </a:t>
            </a:r>
            <a:r>
              <a:rPr lang="en-US" dirty="0"/>
              <a:t>± </a:t>
            </a:r>
            <a:r>
              <a:rPr lang="en-US" dirty="0" smtClean="0"/>
              <a:t>2, </a:t>
            </a:r>
            <a:r>
              <a:rPr lang="en-US" dirty="0"/>
              <a:t>± </a:t>
            </a:r>
            <a:r>
              <a:rPr lang="en-US" dirty="0" smtClean="0"/>
              <a:t>3  </a:t>
            </a:r>
            <a:r>
              <a:rPr lang="en-US" dirty="0"/>
              <a:t>therefore </a:t>
            </a:r>
            <a:r>
              <a:rPr lang="en-US" dirty="0" smtClean="0"/>
              <a:t>7 orbitals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7675" y="293017"/>
            <a:ext cx="344491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-orbitals (-1, 0, 1) = 3 orientations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36089" y="2754357"/>
            <a:ext cx="402360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d-orbitals (-2, -1, 0, 1, 2)  = 5 orientations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6156" y="6335764"/>
            <a:ext cx="26305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Orientation + # of Orbitals</a:t>
            </a:r>
          </a:p>
        </p:txBody>
      </p:sp>
    </p:spTree>
    <p:extLst>
      <p:ext uri="{BB962C8B-B14F-4D97-AF65-F5344CB8AC3E}">
        <p14:creationId xmlns:p14="http://schemas.microsoft.com/office/powerpoint/2010/main" val="35655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9" y="1191724"/>
            <a:ext cx="80962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8736" y="623815"/>
            <a:ext cx="27717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Review – Chapter </a:t>
            </a:r>
            <a:r>
              <a:rPr lang="en-US" sz="2400" dirty="0" smtClean="0"/>
              <a:t>1 </a:t>
            </a:r>
            <a:r>
              <a:rPr lang="en-US" sz="2400" dirty="0"/>
              <a:t>(Rutherford Model)</a:t>
            </a:r>
          </a:p>
          <a:p>
            <a:r>
              <a:rPr lang="en-US" sz="1350" dirty="0"/>
              <a:t>Ernst Rutherford (1911)</a:t>
            </a:r>
          </a:p>
          <a:p>
            <a:r>
              <a:rPr lang="en-US" sz="1350" dirty="0"/>
              <a:t>James </a:t>
            </a:r>
            <a:r>
              <a:rPr lang="en-US" sz="1350" dirty="0" err="1"/>
              <a:t>Chadwich</a:t>
            </a:r>
            <a:r>
              <a:rPr lang="en-US" sz="1350" dirty="0"/>
              <a:t> (1932)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70" y="2115928"/>
            <a:ext cx="5072986" cy="3013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225" y="254483"/>
            <a:ext cx="332796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Why do we need to learn</a:t>
            </a:r>
          </a:p>
          <a:p>
            <a:pPr algn="ctr"/>
            <a:r>
              <a:rPr lang="en-US" sz="2400" dirty="0" smtClean="0"/>
              <a:t>Quantum Mechanics?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6225" y="2104136"/>
            <a:ext cx="4530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Can’t explain line spectra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cloud is “vague”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Doesn’t explain the 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Doesn’t explain Ionic and Molecular Bonds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020" y="1500978"/>
            <a:ext cx="3042371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/>
              <a:t>Flaws in the Rutherford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952" y="3798958"/>
            <a:ext cx="1918474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Advantages of QM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257" y="4391025"/>
            <a:ext cx="46240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Describes the location of e</a:t>
            </a:r>
            <a:r>
              <a:rPr lang="en-US" baseline="30000" dirty="0" smtClean="0"/>
              <a:t>-</a:t>
            </a:r>
            <a:r>
              <a:rPr lang="en-US" dirty="0" smtClean="0"/>
              <a:t> around an atom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Explains line spectra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Explains shape of PT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Explains Ionic and Molecular Bonds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Used 2</a:t>
            </a:r>
            <a:r>
              <a:rPr lang="en-US" baseline="30000" dirty="0" smtClean="0"/>
              <a:t>nd</a:t>
            </a:r>
            <a:r>
              <a:rPr lang="en-US" dirty="0" smtClean="0"/>
              <a:t> semester in organic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75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341" y="417994"/>
            <a:ext cx="307667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Electron Spin Quantum</a:t>
            </a:r>
          </a:p>
          <a:p>
            <a:pPr algn="ctr"/>
            <a:r>
              <a:rPr lang="en-US" sz="2400" dirty="0"/>
              <a:t>Number (</a:t>
            </a:r>
            <a:r>
              <a:rPr lang="en-US" sz="2400" dirty="0" err="1">
                <a:latin typeface="Script MT Bold" pitchFamily="66" charset="0"/>
              </a:rPr>
              <a:t>m</a:t>
            </a:r>
            <a:r>
              <a:rPr lang="en-US" sz="2400" baseline="-25000" dirty="0" err="1">
                <a:latin typeface="+mj-lt"/>
              </a:rPr>
              <a:t>s</a:t>
            </a:r>
            <a:r>
              <a:rPr lang="en-US" sz="2400" dirty="0"/>
              <a:t>)</a:t>
            </a:r>
          </a:p>
          <a:p>
            <a:pPr algn="ctr"/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11" y="1500332"/>
                <a:ext cx="244133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8588" indent="-128588">
                  <a:buFont typeface="Arial" pitchFamily="34" charset="0"/>
                  <a:buChar char="•"/>
                </a:pPr>
                <a:r>
                  <a:rPr lang="en-US" sz="1600" dirty="0">
                    <a:latin typeface="Script MT Bold" pitchFamily="66" charset="0"/>
                  </a:rPr>
                  <a:t>M</a:t>
                </a:r>
                <a:r>
                  <a:rPr lang="en-US" sz="1600" baseline="-25000" dirty="0" err="1">
                    <a:latin typeface="+mj-lt"/>
                  </a:rPr>
                  <a:t>s</a:t>
                </a:r>
                <a:r>
                  <a:rPr lang="en-US" sz="1600" baseline="-25000" dirty="0">
                    <a:latin typeface="+mj-lt"/>
                  </a:rPr>
                  <a:t> </a:t>
                </a:r>
                <a:r>
                  <a:rPr lang="en-US" sz="1600" dirty="0">
                    <a:latin typeface="Script MT Bold" pitchFamily="66" charset="0"/>
                  </a:rPr>
                  <a:t>=</a:t>
                </a:r>
                <a:r>
                  <a:rPr lang="en-US" sz="1600" baseline="-25000" dirty="0">
                    <a:latin typeface="Script MT Bold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type m:val="skw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>
                  <a:latin typeface="Script MT Bold" pitchFamily="66" charset="0"/>
                  <a:ea typeface="Cambria Math"/>
                </a:endParaRPr>
              </a:p>
              <a:p>
                <a:pPr marL="128588" indent="-128588">
                  <a:buFont typeface="Arial" pitchFamily="34" charset="0"/>
                  <a:buChar char="•"/>
                </a:pPr>
                <a:r>
                  <a:rPr lang="en-US" sz="1600" dirty="0"/>
                  <a:t>Orbitals can hold 2 electrons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endParaRPr lang="en-US" sz="1600" dirty="0">
                  <a:ea typeface="Cambria Math"/>
                </a:endParaRPr>
              </a:p>
              <a:p>
                <a:pPr lvl="1"/>
                <a:r>
                  <a:rPr lang="en-US" sz="1600" dirty="0"/>
                  <a:t> s = 2 electrons</a:t>
                </a:r>
              </a:p>
              <a:p>
                <a:pPr lvl="1"/>
                <a:r>
                  <a:rPr lang="en-US" sz="1600" dirty="0"/>
                  <a:t>p = 6 electrons</a:t>
                </a:r>
              </a:p>
              <a:p>
                <a:pPr lvl="1"/>
                <a:r>
                  <a:rPr lang="en-US" sz="1600" dirty="0"/>
                  <a:t>d = 10 electrons</a:t>
                </a:r>
              </a:p>
              <a:p>
                <a:pPr lvl="1"/>
                <a:r>
                  <a:rPr lang="en-US" sz="1600" dirty="0"/>
                  <a:t>f = 14 electrons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11" y="1500332"/>
                <a:ext cx="2441337" cy="1815882"/>
              </a:xfrm>
              <a:prstGeom prst="rect">
                <a:avLst/>
              </a:prstGeom>
              <a:blipFill>
                <a:blip r:embed="rId2"/>
                <a:stretch>
                  <a:fillRect l="-1000" t="-18792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http://t2.gstatic.com/images?q=tbn:ANd9GcRio7Yrk8XV8qM6YGPVyU_rk1D0DFVwc7Mm7SdScdyrgFNStZ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30" y="706122"/>
            <a:ext cx="4082615" cy="24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81450"/>
            <a:ext cx="4676775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9175" y="4834235"/>
            <a:ext cx="3606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Leads to techniques like:</a:t>
            </a:r>
          </a:p>
          <a:p>
            <a:r>
              <a:rPr lang="en-US" dirty="0" smtClean="0"/>
              <a:t>NMR – Nuclear Magnetic Resonance</a:t>
            </a:r>
          </a:p>
          <a:p>
            <a:r>
              <a:rPr lang="en-US" dirty="0" smtClean="0"/>
              <a:t>MIR – Magnetic Imaging Resonance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8456" y="6412468"/>
            <a:ext cx="18243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Two e</a:t>
            </a:r>
            <a:r>
              <a:rPr lang="en-US" baseline="30000" dirty="0" smtClean="0"/>
              <a:t>-</a:t>
            </a:r>
            <a:r>
              <a:rPr lang="en-US" dirty="0" smtClean="0"/>
              <a:t> per orbital</a:t>
            </a:r>
          </a:p>
        </p:txBody>
      </p:sp>
    </p:spTree>
    <p:extLst>
      <p:ext uri="{BB962C8B-B14F-4D97-AF65-F5344CB8AC3E}">
        <p14:creationId xmlns:p14="http://schemas.microsoft.com/office/powerpoint/2010/main" val="374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rincipal quantum number energy 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335429"/>
            <a:ext cx="8336949" cy="62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7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5212" y="206555"/>
            <a:ext cx="2734210" cy="1158300"/>
            <a:chOff x="670615" y="415814"/>
            <a:chExt cx="2734210" cy="1158300"/>
          </a:xfrm>
        </p:grpSpPr>
        <p:sp>
          <p:nvSpPr>
            <p:cNvPr id="2" name="TextBox 1"/>
            <p:cNvSpPr txBox="1"/>
            <p:nvPr/>
          </p:nvSpPr>
          <p:spPr>
            <a:xfrm>
              <a:off x="774938" y="415814"/>
              <a:ext cx="2629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Classical Mechanics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0615" y="858533"/>
              <a:ext cx="2589491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/>
                <a:t>Macroscopic Phenomenon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/>
                <a:t>Wave </a:t>
              </a:r>
              <a:r>
                <a:rPr lang="en-US" sz="1350" u="sng" dirty="0">
                  <a:solidFill>
                    <a:srgbClr val="FF0000"/>
                  </a:solidFill>
                </a:rPr>
                <a:t>or</a:t>
              </a:r>
              <a:r>
                <a:rPr lang="en-US" sz="1350" dirty="0"/>
                <a:t> Particle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/>
                <a:t>Continuous (all values allowed)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4220" t="14493" r="4584" b="54159"/>
          <a:stretch/>
        </p:blipFill>
        <p:spPr>
          <a:xfrm>
            <a:off x="195212" y="3913148"/>
            <a:ext cx="4307806" cy="1978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3654" y="206555"/>
            <a:ext cx="277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Quantum Mechanics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3654" y="654077"/>
            <a:ext cx="306648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Nanoscopic</a:t>
            </a:r>
            <a:r>
              <a:rPr lang="en-US" sz="1350" dirty="0"/>
              <a:t> Phenomenon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Wave </a:t>
            </a:r>
            <a:r>
              <a:rPr lang="en-US" sz="1350" u="sng" dirty="0">
                <a:solidFill>
                  <a:srgbClr val="FF0000"/>
                </a:solidFill>
              </a:rPr>
              <a:t>and</a:t>
            </a:r>
            <a:r>
              <a:rPr lang="en-US" sz="1350" dirty="0"/>
              <a:t> Particle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Quantized (only some values allowed)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73" t="73161" r="57218" b="8606"/>
          <a:stretch/>
        </p:blipFill>
        <p:spPr>
          <a:xfrm>
            <a:off x="5351611" y="5642149"/>
            <a:ext cx="3646055" cy="1215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0728" y="521998"/>
            <a:ext cx="67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0915" y="2258957"/>
            <a:ext cx="3991193" cy="1046951"/>
            <a:chOff x="4771835" y="896741"/>
            <a:chExt cx="4087891" cy="10414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0889" t="49929" r="26199"/>
            <a:stretch/>
          </p:blipFill>
          <p:spPr>
            <a:xfrm>
              <a:off x="4771835" y="928393"/>
              <a:ext cx="1187380" cy="10098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b="50895"/>
            <a:stretch/>
          </p:blipFill>
          <p:spPr>
            <a:xfrm>
              <a:off x="6615646" y="896741"/>
              <a:ext cx="2244080" cy="99037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84283" y="1191073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611" y="1948492"/>
            <a:ext cx="2697119" cy="15765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90728" y="2433569"/>
            <a:ext cx="67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" t="30691" r="57170" b="54159"/>
          <a:stretch/>
        </p:blipFill>
        <p:spPr>
          <a:xfrm>
            <a:off x="359553" y="5891413"/>
            <a:ext cx="3443115" cy="9134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7623" t="55083" r="8604" b="17414"/>
          <a:stretch/>
        </p:blipFill>
        <p:spPr>
          <a:xfrm>
            <a:off x="5351611" y="3847049"/>
            <a:ext cx="3438616" cy="16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032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95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032" y="257885"/>
            <a:ext cx="292708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Properties of Particles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3865" y="2993485"/>
            <a:ext cx="2255646" cy="3283470"/>
            <a:chOff x="5488179" y="1372079"/>
            <a:chExt cx="2255646" cy="32834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7911" y="2829635"/>
              <a:ext cx="1825914" cy="182591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145068" y="1458035"/>
              <a:ext cx="1371600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Atom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056079" y="1804179"/>
              <a:ext cx="1456556" cy="59235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4534" y="919512"/>
            <a:ext cx="33779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Mass</a:t>
            </a:r>
          </a:p>
          <a:p>
            <a:pPr marL="342900" indent="-342900">
              <a:buAutoNum type="arabicPeriod"/>
            </a:pPr>
            <a:r>
              <a:rPr lang="en-US" dirty="0" smtClean="0"/>
              <a:t>Size (localized)</a:t>
            </a:r>
          </a:p>
          <a:p>
            <a:pPr marL="342900" indent="-342900">
              <a:buAutoNum type="arabicPeriod"/>
            </a:pPr>
            <a:r>
              <a:rPr lang="en-US" dirty="0" smtClean="0"/>
              <a:t>Quantized</a:t>
            </a:r>
          </a:p>
          <a:p>
            <a:pPr marL="342900" indent="-342900">
              <a:buAutoNum type="arabicPeriod"/>
            </a:pPr>
            <a:r>
              <a:rPr lang="en-US" dirty="0" smtClean="0"/>
              <a:t>Kinetic Energy</a:t>
            </a:r>
          </a:p>
          <a:p>
            <a:pPr marL="342900" indent="-342900">
              <a:buAutoNum type="arabicPeriod"/>
            </a:pPr>
            <a:r>
              <a:rPr lang="en-US" dirty="0" smtClean="0"/>
              <a:t>Collide, bounce, stick together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90323" y="254513"/>
            <a:ext cx="268887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Properties of Waves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59639" y="803868"/>
            <a:ext cx="27445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No mass</a:t>
            </a:r>
          </a:p>
          <a:p>
            <a:pPr marL="342900" indent="-342900">
              <a:buAutoNum type="arabicPeriod"/>
            </a:pPr>
            <a:r>
              <a:rPr lang="en-US" dirty="0" smtClean="0"/>
              <a:t>No “size” (spread out)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Wavelength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Frequency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Amplitude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Continuous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Electromagnetic 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Add/Subtract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889" t="49929" r="26199"/>
          <a:stretch/>
        </p:blipFill>
        <p:spPr>
          <a:xfrm>
            <a:off x="3478930" y="181877"/>
            <a:ext cx="2069961" cy="1760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50895"/>
          <a:stretch/>
        </p:blipFill>
        <p:spPr>
          <a:xfrm>
            <a:off x="5231894" y="4295291"/>
            <a:ext cx="3912106" cy="17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032" y="257885"/>
            <a:ext cx="6226833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Properties of Waves (Electromagnetic Radiation)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17" y="2920219"/>
            <a:ext cx="6532434" cy="3819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675" y="942022"/>
            <a:ext cx="510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Wavelength (</a:t>
            </a:r>
            <a:r>
              <a:rPr lang="el-GR" dirty="0"/>
              <a:t>λ</a:t>
            </a:r>
            <a:r>
              <a:rPr lang="en-US" dirty="0"/>
              <a:t>) – distance between peaks or troughs</a:t>
            </a:r>
          </a:p>
          <a:p>
            <a:r>
              <a:rPr lang="en-US" dirty="0"/>
              <a:t>	              (meters, nm)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695" y="1698565"/>
            <a:ext cx="53742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Frequency (</a:t>
            </a:r>
            <a:r>
              <a:rPr lang="el-GR" sz="2000" dirty="0"/>
              <a:t>ν</a:t>
            </a:r>
            <a:r>
              <a:rPr lang="en-US" sz="2000" dirty="0"/>
              <a:t>)</a:t>
            </a:r>
            <a:r>
              <a:rPr lang="en-US" dirty="0"/>
              <a:t> – </a:t>
            </a:r>
            <a:r>
              <a:rPr lang="en-US" sz="2000" dirty="0"/>
              <a:t>number</a:t>
            </a:r>
            <a:r>
              <a:rPr lang="en-US" dirty="0"/>
              <a:t> of waves/sec passing a point</a:t>
            </a:r>
          </a:p>
          <a:p>
            <a:r>
              <a:rPr lang="en-US" dirty="0"/>
              <a:t>	            (waves/sec, 1/s, s</a:t>
            </a:r>
            <a:r>
              <a:rPr lang="en-US" baseline="30000" dirty="0"/>
              <a:t>-1</a:t>
            </a:r>
            <a:r>
              <a:rPr lang="en-US" dirty="0"/>
              <a:t>, or Hz)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75" y="2464424"/>
            <a:ext cx="4083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Amplitude (A) – distance baseline to peak</a:t>
            </a:r>
          </a:p>
          <a:p>
            <a:r>
              <a:rPr lang="en-US" dirty="0"/>
              <a:t>	            (N/m</a:t>
            </a:r>
            <a:r>
              <a:rPr lang="en-US" baseline="30000" dirty="0"/>
              <a:t>2</a:t>
            </a:r>
            <a:r>
              <a:rPr lang="en-US" dirty="0"/>
              <a:t>) (*we don’t use this)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9547" y="1144567"/>
                <a:ext cx="14798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6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</a:rPr>
                        <m:t>ν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547" y="1144567"/>
                <a:ext cx="147982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928453" y="1667787"/>
            <a:ext cx="320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= speed of light (3.00x10</a:t>
            </a:r>
            <a:r>
              <a:rPr lang="en-US" baseline="30000" dirty="0" smtClean="0"/>
              <a:t>8</a:t>
            </a:r>
            <a:r>
              <a:rPr lang="en-US" dirty="0" smtClean="0"/>
              <a:t> m/s)</a:t>
            </a:r>
          </a:p>
          <a:p>
            <a:r>
              <a:rPr lang="en-US" dirty="0" smtClean="0"/>
              <a:t>Inversely Proportional (IP)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72860" y="747429"/>
            <a:ext cx="212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Mathematically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93192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82" y="4316187"/>
            <a:ext cx="7324846" cy="2285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8675" y="3833872"/>
            <a:ext cx="410022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Constructive and Destructive Interference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7" t="20169" r="52243" b="1320"/>
          <a:stretch/>
        </p:blipFill>
        <p:spPr>
          <a:xfrm>
            <a:off x="832282" y="847724"/>
            <a:ext cx="2941793" cy="2830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399" t="35824" r="2488" b="1320"/>
          <a:stretch/>
        </p:blipFill>
        <p:spPr>
          <a:xfrm>
            <a:off x="4972050" y="946435"/>
            <a:ext cx="2933700" cy="2249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552" y="376865"/>
            <a:ext cx="387984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Different Wavelength = Different Colors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4255" y="363585"/>
            <a:ext cx="42294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Different Amplitudes = Different Brightness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1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402" y="121027"/>
            <a:ext cx="295497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Visible Light Spectrum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402" y="604869"/>
            <a:ext cx="504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Short Wavelength = low frequency = low energy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Long Wavelength = high frequency = high energy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23" y="1897531"/>
            <a:ext cx="8096250" cy="4619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30" y="1295553"/>
            <a:ext cx="16026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Frequency</a:t>
            </a:r>
          </a:p>
          <a:p>
            <a:r>
              <a:rPr lang="en-US" dirty="0" smtClean="0"/>
              <a:t>Low Energy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01269" y="1273377"/>
            <a:ext cx="164679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Frequency</a:t>
            </a:r>
          </a:p>
          <a:p>
            <a:r>
              <a:rPr lang="en-US" dirty="0" smtClean="0"/>
              <a:t>High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9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837"/>
          <a:stretch/>
        </p:blipFill>
        <p:spPr>
          <a:xfrm>
            <a:off x="85725" y="896823"/>
            <a:ext cx="8562773" cy="4190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864" y="247650"/>
            <a:ext cx="3141245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Light – Wave Properties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30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6750" y="87217"/>
            <a:ext cx="6299160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Line Spectra of the </a:t>
            </a:r>
            <a:r>
              <a:rPr lang="en-US" sz="2400" dirty="0" smtClean="0"/>
              <a:t>Elements</a:t>
            </a:r>
          </a:p>
          <a:p>
            <a:r>
              <a:rPr lang="en-US" sz="2400" dirty="0" smtClean="0"/>
              <a:t>Interaction of Light (waves) and Atoms (particles)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04" y="2507005"/>
            <a:ext cx="8563468" cy="42139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867" y="918214"/>
            <a:ext cx="434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2"/>
                </a:solidFill>
              </a:rPr>
              <a:t>1756 </a:t>
            </a:r>
            <a:r>
              <a:rPr lang="en-US" dirty="0" smtClean="0">
                <a:solidFill>
                  <a:srgbClr val="202122"/>
                </a:solidFill>
              </a:rPr>
              <a:t>- Thomas </a:t>
            </a:r>
            <a:r>
              <a:rPr lang="en-US" dirty="0" err="1" smtClean="0">
                <a:solidFill>
                  <a:srgbClr val="202122"/>
                </a:solidFill>
              </a:rPr>
              <a:t>Melvill</a:t>
            </a:r>
            <a:r>
              <a:rPr lang="en-US" dirty="0" smtClean="0">
                <a:solidFill>
                  <a:srgbClr val="202122"/>
                </a:solidFill>
              </a:rPr>
              <a:t> – Flame Spectroscopy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3867" y="1176013"/>
            <a:ext cx="416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02122"/>
                </a:solidFill>
              </a:rPr>
              <a:t>1835 – Charles Wheatstone – ID Elements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867" y="1458298"/>
            <a:ext cx="5624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1861 - Robert Bunsen + </a:t>
            </a:r>
            <a:r>
              <a:rPr lang="en-US" dirty="0"/>
              <a:t>Gustav </a:t>
            </a:r>
            <a:r>
              <a:rPr lang="en-US" dirty="0" smtClean="0"/>
              <a:t>Kirchhoff – Discover Cs, </a:t>
            </a:r>
            <a:r>
              <a:rPr lang="en-US" dirty="0" err="1" smtClean="0"/>
              <a:t>Rb</a:t>
            </a:r>
            <a:endParaRPr lang="en-US" dirty="0" smtClean="0"/>
          </a:p>
          <a:p>
            <a:r>
              <a:rPr lang="en-US" dirty="0" smtClean="0"/>
              <a:t>1861 - </a:t>
            </a:r>
            <a:r>
              <a:rPr lang="en-US" dirty="0"/>
              <a:t>William </a:t>
            </a:r>
            <a:r>
              <a:rPr lang="en-US" dirty="0" smtClean="0"/>
              <a:t>Crookes – Discovers Tl</a:t>
            </a:r>
          </a:p>
          <a:p>
            <a:r>
              <a:rPr lang="en-US" dirty="0" smtClean="0"/>
              <a:t>1863 - </a:t>
            </a:r>
            <a:r>
              <a:rPr lang="en-US" dirty="0"/>
              <a:t>Ferdinand </a:t>
            </a:r>
            <a:r>
              <a:rPr lang="en-US" dirty="0" smtClean="0"/>
              <a:t>Reich – Discovers In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86507" y="1336320"/>
            <a:ext cx="13866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Scientists not on test!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9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56011_0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5" y="257553"/>
            <a:ext cx="8561702" cy="62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2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1154</Words>
  <Application>Microsoft Office PowerPoint</Application>
  <PresentationFormat>On-screen Show (4:3)</PresentationFormat>
  <Paragraphs>210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French Script MT</vt:lpstr>
      <vt:lpstr>Script MT 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80</cp:revision>
  <dcterms:created xsi:type="dcterms:W3CDTF">2020-03-25T15:59:49Z</dcterms:created>
  <dcterms:modified xsi:type="dcterms:W3CDTF">2021-10-17T22:50:58Z</dcterms:modified>
</cp:coreProperties>
</file>