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8" r:id="rId4"/>
    <p:sldId id="277" r:id="rId5"/>
    <p:sldId id="279" r:id="rId6"/>
    <p:sldId id="280" r:id="rId7"/>
    <p:sldId id="281" r:id="rId8"/>
    <p:sldId id="283" r:id="rId9"/>
    <p:sldId id="282" r:id="rId10"/>
    <p:sldId id="284" r:id="rId11"/>
    <p:sldId id="287" r:id="rId12"/>
    <p:sldId id="288" r:id="rId13"/>
    <p:sldId id="294" r:id="rId14"/>
    <p:sldId id="289" r:id="rId15"/>
    <p:sldId id="292" r:id="rId16"/>
    <p:sldId id="293" r:id="rId17"/>
    <p:sldId id="291" r:id="rId18"/>
    <p:sldId id="290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0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C3A7-410D-4FD7-9055-E25D6E92A517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056" y="1367065"/>
            <a:ext cx="429477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Overview/Topics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Molarity CF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Solving Titrations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=M</a:t>
            </a:r>
            <a:r>
              <a:rPr lang="en-US" baseline="-25000" dirty="0" smtClean="0"/>
              <a:t>2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4693841" y="1490890"/>
            <a:ext cx="429477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Skills to Master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/>
              <a:t>HW </a:t>
            </a:r>
            <a:r>
              <a:rPr lang="en-US" smtClean="0"/>
              <a:t>6d </a:t>
            </a:r>
            <a:r>
              <a:rPr lang="en-US" dirty="0" smtClean="0"/>
              <a:t>+ EP!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7056" y="6032613"/>
            <a:ext cx="4294772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Read</a:t>
            </a:r>
          </a:p>
          <a:p>
            <a:r>
              <a:rPr lang="en-US" dirty="0" smtClean="0"/>
              <a:t>Chapter 9 and 15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8508" y="206597"/>
            <a:ext cx="61607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CHE 101 Fall </a:t>
            </a:r>
            <a:r>
              <a:rPr lang="en-US" sz="3200" dirty="0" smtClean="0"/>
              <a:t>2021</a:t>
            </a:r>
            <a:endParaRPr lang="en-US" sz="3200" dirty="0" smtClean="0"/>
          </a:p>
          <a:p>
            <a:pPr algn="ctr"/>
            <a:r>
              <a:rPr lang="en-US" sz="3200" dirty="0" smtClean="0"/>
              <a:t>Lecture </a:t>
            </a:r>
            <a:r>
              <a:rPr lang="en-US" sz="3200" dirty="0" smtClean="0"/>
              <a:t>6d </a:t>
            </a:r>
            <a:r>
              <a:rPr lang="en-US" sz="3200" dirty="0" smtClean="0"/>
              <a:t>– Molarity and Titrations</a:t>
            </a:r>
          </a:p>
        </p:txBody>
      </p:sp>
    </p:spTree>
    <p:extLst>
      <p:ext uri="{BB962C8B-B14F-4D97-AF65-F5344CB8AC3E}">
        <p14:creationId xmlns:p14="http://schemas.microsoft.com/office/powerpoint/2010/main" val="1090606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788" y="107397"/>
            <a:ext cx="374301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Tools for Solving Problems II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304073" y="179938"/>
            <a:ext cx="291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Types of Titration Problems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5450994" y="748837"/>
            <a:ext cx="2268687" cy="2061865"/>
            <a:chOff x="612469" y="2185761"/>
            <a:chExt cx="2268687" cy="2061865"/>
          </a:xfrm>
        </p:grpSpPr>
        <p:grpSp>
          <p:nvGrpSpPr>
            <p:cNvPr id="7" name="Group 6"/>
            <p:cNvGrpSpPr/>
            <p:nvPr/>
          </p:nvGrpSpPr>
          <p:grpSpPr>
            <a:xfrm>
              <a:off x="1280956" y="2647426"/>
              <a:ext cx="1600200" cy="1600200"/>
              <a:chOff x="1676400" y="2657475"/>
              <a:chExt cx="1600200" cy="1600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 flipV="1">
                <a:off x="1676400" y="26574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rot="5400000" flipV="1">
                <a:off x="876300" y="34575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623287" y="2185761"/>
              <a:ext cx="12186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          B</a:t>
              </a:r>
              <a:endParaRPr lang="en-US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2469" y="2760192"/>
              <a:ext cx="55976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mL</a:t>
              </a:r>
            </a:p>
            <a:p>
              <a:endParaRPr lang="en-US" sz="2400" dirty="0"/>
            </a:p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20439" y="2755028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95076" y="2760192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20439" y="3447526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76027" y="3435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  <a:endParaRPr lang="en-US" sz="24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46139" y="2856109"/>
            <a:ext cx="3261082" cy="800181"/>
            <a:chOff x="180587" y="5127766"/>
            <a:chExt cx="3261082" cy="800181"/>
          </a:xfrm>
        </p:grpSpPr>
        <p:sp>
          <p:nvSpPr>
            <p:cNvPr id="14" name="TextBox 13"/>
            <p:cNvSpPr txBox="1"/>
            <p:nvPr/>
          </p:nvSpPr>
          <p:spPr>
            <a:xfrm>
              <a:off x="180587" y="5292650"/>
              <a:ext cx="8637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Start:</a:t>
              </a:r>
              <a:endParaRPr lang="en-US" sz="2400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063428" y="5127766"/>
              <a:ext cx="2378241" cy="800181"/>
              <a:chOff x="1063428" y="5127766"/>
              <a:chExt cx="2378241" cy="800181"/>
            </a:xfrm>
          </p:grpSpPr>
          <p:sp>
            <p:nvSpPr>
              <p:cNvPr id="15" name="Right Arrow 14"/>
              <p:cNvSpPr/>
              <p:nvPr/>
            </p:nvSpPr>
            <p:spPr>
              <a:xfrm>
                <a:off x="2025578" y="5214395"/>
                <a:ext cx="414020" cy="4288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2429854" y="5127766"/>
                    <a:ext cx="1011815" cy="79143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den>
                          </m:f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29854" y="5127766"/>
                    <a:ext cx="1011815" cy="79143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1063428" y="5141706"/>
                    <a:ext cx="959044" cy="78624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den>
                          </m:f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63428" y="5141706"/>
                    <a:ext cx="959044" cy="78624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9" name="Group 58"/>
          <p:cNvGrpSpPr/>
          <p:nvPr/>
        </p:nvGrpSpPr>
        <p:grpSpPr>
          <a:xfrm>
            <a:off x="330689" y="2908945"/>
            <a:ext cx="3147965" cy="539920"/>
            <a:chOff x="374318" y="3533912"/>
            <a:chExt cx="3147965" cy="539920"/>
          </a:xfrm>
        </p:grpSpPr>
        <p:grpSp>
          <p:nvGrpSpPr>
            <p:cNvPr id="21" name="Group 20"/>
            <p:cNvGrpSpPr/>
            <p:nvPr/>
          </p:nvGrpSpPr>
          <p:grpSpPr>
            <a:xfrm>
              <a:off x="374318" y="3533912"/>
              <a:ext cx="3147965" cy="539920"/>
              <a:chOff x="180587" y="5214395"/>
              <a:chExt cx="3147965" cy="53992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80587" y="5292650"/>
                <a:ext cx="8637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Start:</a:t>
                </a:r>
                <a:endParaRPr lang="en-US" sz="2400" dirty="0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2025578" y="5214395"/>
                <a:ext cx="1302974" cy="487094"/>
                <a:chOff x="2025578" y="5214395"/>
                <a:chExt cx="1302974" cy="487094"/>
              </a:xfrm>
            </p:grpSpPr>
            <p:sp>
              <p:nvSpPr>
                <p:cNvPr id="24" name="Right Arrow 23"/>
                <p:cNvSpPr/>
                <p:nvPr/>
              </p:nvSpPr>
              <p:spPr>
                <a:xfrm>
                  <a:off x="2025578" y="5214395"/>
                  <a:ext cx="414020" cy="428832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496230" y="5239824"/>
                  <a:ext cx="83232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dirty="0"/>
                    <a:t>mL </a:t>
                  </a:r>
                  <a:r>
                    <a:rPr lang="en-US" sz="2400" dirty="0" smtClean="0"/>
                    <a:t>B</a:t>
                  </a:r>
                  <a:endParaRPr lang="en-US" sz="2400" dirty="0"/>
                </a:p>
              </p:txBody>
            </p:sp>
          </p:grpSp>
        </p:grpSp>
        <p:sp>
          <p:nvSpPr>
            <p:cNvPr id="27" name="Rectangle 26"/>
            <p:cNvSpPr/>
            <p:nvPr/>
          </p:nvSpPr>
          <p:spPr>
            <a:xfrm>
              <a:off x="1304279" y="3589375"/>
              <a:ext cx="8323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/>
                <a:t>mL A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72963" y="687224"/>
            <a:ext cx="2268687" cy="2061865"/>
            <a:chOff x="612469" y="2185761"/>
            <a:chExt cx="2268687" cy="2061865"/>
          </a:xfrm>
        </p:grpSpPr>
        <p:grpSp>
          <p:nvGrpSpPr>
            <p:cNvPr id="30" name="Group 29"/>
            <p:cNvGrpSpPr/>
            <p:nvPr/>
          </p:nvGrpSpPr>
          <p:grpSpPr>
            <a:xfrm>
              <a:off x="1280956" y="2647426"/>
              <a:ext cx="1600200" cy="1600200"/>
              <a:chOff x="1676400" y="2657475"/>
              <a:chExt cx="1600200" cy="1600200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676400" y="26574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 flipV="1">
                <a:off x="876300" y="34575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1623287" y="2185761"/>
              <a:ext cx="12186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          B</a:t>
              </a:r>
              <a:endParaRPr lang="en-US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2469" y="2760192"/>
              <a:ext cx="55976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mL</a:t>
              </a:r>
            </a:p>
            <a:p>
              <a:endParaRPr lang="en-US" sz="2400" dirty="0"/>
            </a:p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20439" y="2755028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495076" y="2760192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20439" y="3447526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76027" y="3435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</p:grpSp>
      <p:grpSp>
        <p:nvGrpSpPr>
          <p:cNvPr id="60" name="Group 59"/>
          <p:cNvGrpSpPr>
            <a:grpSpLocks noChangeAspect="1"/>
          </p:cNvGrpSpPr>
          <p:nvPr/>
        </p:nvGrpSpPr>
        <p:grpSpPr>
          <a:xfrm>
            <a:off x="252434" y="3857521"/>
            <a:ext cx="8617528" cy="2953096"/>
            <a:chOff x="312412" y="2800125"/>
            <a:chExt cx="8617528" cy="2953096"/>
          </a:xfrm>
        </p:grpSpPr>
        <p:sp>
          <p:nvSpPr>
            <p:cNvPr id="61" name="Rectangle 60"/>
            <p:cNvSpPr/>
            <p:nvPr/>
          </p:nvSpPr>
          <p:spPr>
            <a:xfrm>
              <a:off x="2480649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542503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Left-Right Arrow 62"/>
            <p:cNvSpPr/>
            <p:nvPr/>
          </p:nvSpPr>
          <p:spPr>
            <a:xfrm>
              <a:off x="3699849" y="3511899"/>
              <a:ext cx="1842654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926588" y="3879121"/>
              <a:ext cx="1359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err="1" smtClean="0"/>
                <a:t>Mol</a:t>
              </a:r>
              <a:r>
                <a:rPr lang="en-US" sz="1200" dirty="0"/>
                <a:t> </a:t>
              </a:r>
              <a:r>
                <a:rPr lang="en-US" sz="1200" dirty="0" smtClean="0"/>
                <a:t>to </a:t>
              </a:r>
              <a:r>
                <a:rPr lang="en-US" sz="1200" dirty="0" err="1" smtClean="0"/>
                <a:t>Mol</a:t>
              </a:r>
              <a:r>
                <a:rPr lang="en-US" sz="1200" dirty="0" smtClean="0"/>
                <a:t> Ratio </a:t>
              </a:r>
            </a:p>
            <a:p>
              <a:pPr algn="ctr"/>
              <a:r>
                <a:rPr lang="en-US" sz="1200" dirty="0" smtClean="0"/>
                <a:t>from Balanced </a:t>
              </a:r>
              <a:r>
                <a:rPr lang="en-US" sz="1200" dirty="0" err="1" smtClean="0"/>
                <a:t>Eqn</a:t>
              </a:r>
              <a:endParaRPr lang="en-US" sz="12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12412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710740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7" name="Left-Right Arrow 66"/>
            <p:cNvSpPr/>
            <p:nvPr/>
          </p:nvSpPr>
          <p:spPr>
            <a:xfrm>
              <a:off x="1538540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Left-Right Arrow 67"/>
            <p:cNvSpPr/>
            <p:nvPr/>
          </p:nvSpPr>
          <p:spPr>
            <a:xfrm>
              <a:off x="6761703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326288" y="4066616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575784" y="4051850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634519" y="2935698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852271" y="2800125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012619" y="2984425"/>
              <a:ext cx="125867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err="1"/>
                <a:t>m</a:t>
              </a:r>
              <a:r>
                <a:rPr lang="en-US" sz="2400" dirty="0" err="1" smtClean="0"/>
                <a:t>ol</a:t>
              </a:r>
              <a:r>
                <a:rPr lang="en-US" sz="2400" dirty="0" smtClean="0"/>
                <a:t>/</a:t>
              </a:r>
              <a:r>
                <a:rPr lang="en-US" sz="2400" dirty="0" err="1" smtClean="0"/>
                <a:t>mol</a:t>
              </a:r>
              <a:endParaRPr lang="en-US" sz="24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480649" y="5002799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565087" y="5067421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6" name="Left-Right Arrow 75"/>
            <p:cNvSpPr/>
            <p:nvPr/>
          </p:nvSpPr>
          <p:spPr>
            <a:xfrm rot="5400000">
              <a:off x="2567121" y="433778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Left-Right Arrow 76"/>
            <p:cNvSpPr/>
            <p:nvPr/>
          </p:nvSpPr>
          <p:spPr>
            <a:xfrm rot="5400000">
              <a:off x="5696750" y="439397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232139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10972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6825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992" y="249793"/>
            <a:ext cx="11096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You Try It: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4268" y="892042"/>
            <a:ext cx="6442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_1_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 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_2_ </a:t>
            </a:r>
            <a:r>
              <a:rPr lang="en-US" dirty="0"/>
              <a:t>K</a:t>
            </a:r>
            <a:r>
              <a:rPr lang="en-US" dirty="0" smtClean="0"/>
              <a:t>OH (</a:t>
            </a:r>
            <a:r>
              <a:rPr lang="en-US" dirty="0" err="1" smtClean="0"/>
              <a:t>aq</a:t>
            </a:r>
            <a:r>
              <a:rPr lang="en-US" dirty="0" smtClean="0"/>
              <a:t>) → </a:t>
            </a:r>
            <a:r>
              <a:rPr lang="en-US" u="sng" dirty="0" smtClean="0"/>
              <a:t>_1_ </a:t>
            </a:r>
            <a:r>
              <a:rPr lang="en-US" dirty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_2_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+ Heat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5379" y="1624726"/>
            <a:ext cx="8114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required 117.0 mL of 2.50 M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 </a:t>
            </a:r>
            <a:r>
              <a:rPr lang="en-US" dirty="0" smtClean="0"/>
              <a:t>to </a:t>
            </a:r>
            <a:r>
              <a:rPr lang="en-US" u="sng" dirty="0" smtClean="0"/>
              <a:t>neutralize</a:t>
            </a:r>
            <a:r>
              <a:rPr lang="en-US" dirty="0" smtClean="0"/>
              <a:t> 15.0 mL of an unknown concentration of KOH</a:t>
            </a:r>
            <a:r>
              <a:rPr lang="en-US" baseline="-25000" dirty="0" smtClean="0"/>
              <a:t> </a:t>
            </a:r>
            <a:r>
              <a:rPr lang="en-US" dirty="0" smtClean="0"/>
              <a:t>.  What is the Molarity of the </a:t>
            </a:r>
            <a:r>
              <a:rPr lang="en-US" dirty="0"/>
              <a:t>KOH</a:t>
            </a:r>
            <a:r>
              <a:rPr lang="en-US" dirty="0" smtClean="0"/>
              <a:t> solution?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6627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4862" y="892042"/>
            <a:ext cx="6328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_3_</a:t>
            </a:r>
            <a:r>
              <a:rPr lang="en-US" dirty="0" smtClean="0"/>
              <a:t> </a:t>
            </a:r>
            <a:r>
              <a:rPr lang="en-US" dirty="0" err="1" smtClean="0"/>
              <a:t>HCl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_1_ </a:t>
            </a:r>
            <a:r>
              <a:rPr lang="en-US" dirty="0" smtClean="0"/>
              <a:t>Al(OH)</a:t>
            </a:r>
            <a:r>
              <a:rPr lang="en-US" baseline="-25000" dirty="0"/>
              <a:t>3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→ </a:t>
            </a:r>
            <a:r>
              <a:rPr lang="en-US" u="sng" dirty="0" smtClean="0"/>
              <a:t>_1_ </a:t>
            </a:r>
            <a:r>
              <a:rPr lang="en-US" dirty="0" smtClean="0"/>
              <a:t>AlCl</a:t>
            </a:r>
            <a:r>
              <a:rPr lang="en-US" baseline="-25000" dirty="0"/>
              <a:t>3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_3_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+ Heat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0183" y="1534291"/>
            <a:ext cx="854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mL of 1.25 M Al(OH)</a:t>
            </a:r>
            <a:r>
              <a:rPr lang="en-US" baseline="-25000" dirty="0" smtClean="0"/>
              <a:t>3</a:t>
            </a:r>
            <a:r>
              <a:rPr lang="en-US" dirty="0" smtClean="0"/>
              <a:t> are required to </a:t>
            </a:r>
            <a:r>
              <a:rPr lang="en-US" u="sng" dirty="0" smtClean="0"/>
              <a:t>titrate</a:t>
            </a:r>
            <a:r>
              <a:rPr lang="en-US" dirty="0" smtClean="0"/>
              <a:t> 95.0 mL of 0.75 M </a:t>
            </a:r>
            <a:r>
              <a:rPr lang="en-US" dirty="0" err="1" smtClean="0"/>
              <a:t>HCl</a:t>
            </a:r>
            <a:r>
              <a:rPr lang="en-US" dirty="0" smtClean="0"/>
              <a:t>?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4992" y="249793"/>
            <a:ext cx="11096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You Try It: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0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905" y="268023"/>
            <a:ext cx="381995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Tools for Solving Problems III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27498" y="1278224"/>
            <a:ext cx="3308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A + B → C + D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4854758" y="1238031"/>
            <a:ext cx="39853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R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 + R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→ P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 + P</a:t>
            </a:r>
            <a:r>
              <a:rPr lang="en-US" sz="4400" baseline="-25000" dirty="0" smtClean="0"/>
              <a:t>2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068602" y="1432111"/>
            <a:ext cx="453970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2884" y="1893776"/>
            <a:ext cx="1506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Use Reactants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3633" y="1914177"/>
            <a:ext cx="158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Make Products</a:t>
            </a:r>
            <a:endParaRPr lang="en-US" dirty="0">
              <a:solidFill>
                <a:srgbClr val="92D05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222616" y="2933072"/>
            <a:ext cx="8617528" cy="2953096"/>
            <a:chOff x="312412" y="2800125"/>
            <a:chExt cx="8617528" cy="2953096"/>
          </a:xfrm>
        </p:grpSpPr>
        <p:sp>
          <p:nvSpPr>
            <p:cNvPr id="9" name="Rectangle 8"/>
            <p:cNvSpPr/>
            <p:nvPr/>
          </p:nvSpPr>
          <p:spPr>
            <a:xfrm>
              <a:off x="2480649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42503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Left-Right Arrow 10"/>
            <p:cNvSpPr/>
            <p:nvPr/>
          </p:nvSpPr>
          <p:spPr>
            <a:xfrm>
              <a:off x="3699849" y="3511899"/>
              <a:ext cx="1842654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6588" y="3879121"/>
              <a:ext cx="1359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err="1" smtClean="0"/>
                <a:t>Mol</a:t>
              </a:r>
              <a:r>
                <a:rPr lang="en-US" sz="1200" dirty="0"/>
                <a:t> </a:t>
              </a:r>
              <a:r>
                <a:rPr lang="en-US" sz="1200" dirty="0" smtClean="0"/>
                <a:t>to </a:t>
              </a:r>
              <a:r>
                <a:rPr lang="en-US" sz="1200" dirty="0" err="1" smtClean="0"/>
                <a:t>Mol</a:t>
              </a:r>
              <a:r>
                <a:rPr lang="en-US" sz="1200" dirty="0" smtClean="0"/>
                <a:t> Ratio </a:t>
              </a:r>
            </a:p>
            <a:p>
              <a:pPr algn="ctr"/>
              <a:r>
                <a:rPr lang="en-US" sz="1200" dirty="0" smtClean="0"/>
                <a:t>from Balanced </a:t>
              </a:r>
              <a:r>
                <a:rPr lang="en-US" sz="1200" dirty="0" err="1" smtClean="0"/>
                <a:t>Eqn</a:t>
              </a:r>
              <a:endParaRPr lang="en-US" sz="12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2412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10740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Left-Right Arrow 14"/>
            <p:cNvSpPr/>
            <p:nvPr/>
          </p:nvSpPr>
          <p:spPr>
            <a:xfrm>
              <a:off x="1538540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eft-Right Arrow 15"/>
            <p:cNvSpPr/>
            <p:nvPr/>
          </p:nvSpPr>
          <p:spPr>
            <a:xfrm>
              <a:off x="6761703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26288" y="4066616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75784" y="4051850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4519" y="2935698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52271" y="2800125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12619" y="2984425"/>
              <a:ext cx="125867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err="1"/>
                <a:t>m</a:t>
              </a:r>
              <a:r>
                <a:rPr lang="en-US" sz="2400" dirty="0" err="1" smtClean="0"/>
                <a:t>ol</a:t>
              </a:r>
              <a:r>
                <a:rPr lang="en-US" sz="2400" dirty="0" smtClean="0"/>
                <a:t>/</a:t>
              </a:r>
              <a:r>
                <a:rPr lang="en-US" sz="2400" dirty="0" err="1" smtClean="0"/>
                <a:t>mol</a:t>
              </a:r>
              <a:endParaRPr lang="en-US" sz="2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480649" y="5002799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565087" y="5067421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Left-Right Arrow 23"/>
            <p:cNvSpPr/>
            <p:nvPr/>
          </p:nvSpPr>
          <p:spPr>
            <a:xfrm rot="5400000">
              <a:off x="2567121" y="433778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-Right Arrow 24"/>
            <p:cNvSpPr/>
            <p:nvPr/>
          </p:nvSpPr>
          <p:spPr>
            <a:xfrm rot="5400000">
              <a:off x="5696750" y="439397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32139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10972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49498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83052" y="5414653"/>
            <a:ext cx="2831288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Titration/Neutralization (9d)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7702" y="5912544"/>
            <a:ext cx="3400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know </a:t>
            </a:r>
            <a:r>
              <a:rPr lang="en-US" dirty="0" smtClean="0"/>
              <a:t>mL and/or M of R</a:t>
            </a:r>
            <a:r>
              <a:rPr lang="en-US" baseline="-25000" dirty="0" smtClean="0"/>
              <a:t>1</a:t>
            </a:r>
            <a:r>
              <a:rPr lang="en-US" dirty="0" smtClean="0"/>
              <a:t> and R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“Titrate or Neutralize”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35774" y="5912544"/>
            <a:ext cx="4070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 Types Problems – Memorize?</a:t>
            </a:r>
            <a:endParaRPr lang="en-US" sz="2400" baseline="-25000" dirty="0">
              <a:solidFill>
                <a:srgbClr val="FF00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83052" y="862029"/>
            <a:ext cx="7203882" cy="1221165"/>
            <a:chOff x="341562" y="1092160"/>
            <a:chExt cx="7203882" cy="1221165"/>
          </a:xfrm>
        </p:grpSpPr>
        <p:sp>
          <p:nvSpPr>
            <p:cNvPr id="3" name="TextBox 2"/>
            <p:cNvSpPr txBox="1"/>
            <p:nvPr/>
          </p:nvSpPr>
          <p:spPr>
            <a:xfrm>
              <a:off x="341562" y="1666994"/>
              <a:ext cx="31496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 know grams R</a:t>
              </a:r>
              <a:r>
                <a:rPr lang="en-US" baseline="-25000" dirty="0"/>
                <a:t>1</a:t>
              </a:r>
              <a:r>
                <a:rPr lang="en-US" dirty="0"/>
                <a:t> how much of R</a:t>
              </a:r>
              <a:r>
                <a:rPr lang="en-US" baseline="-25000" dirty="0"/>
                <a:t>2</a:t>
              </a:r>
              <a:r>
                <a:rPr lang="en-US" dirty="0"/>
                <a:t> do I need or P</a:t>
              </a:r>
              <a:r>
                <a:rPr lang="en-US" baseline="-25000" dirty="0"/>
                <a:t>1</a:t>
              </a:r>
              <a:r>
                <a:rPr lang="en-US" dirty="0"/>
                <a:t> do I make?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1562" y="1092160"/>
              <a:ext cx="3733073" cy="369332"/>
            </a:xfrm>
            <a:prstGeom prst="rect">
              <a:avLst/>
            </a:prstGeom>
            <a:solidFill>
              <a:srgbClr val="7030A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Information about 1 compound (9 ab)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74657" y="1711053"/>
              <a:ext cx="21707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7030A0"/>
                  </a:solidFill>
                </a:rPr>
                <a:t>g R</a:t>
              </a:r>
              <a:r>
                <a:rPr lang="en-US" sz="2400" baseline="-25000" dirty="0" smtClean="0">
                  <a:solidFill>
                    <a:srgbClr val="7030A0"/>
                  </a:solidFill>
                </a:rPr>
                <a:t>1</a:t>
              </a:r>
              <a:r>
                <a:rPr lang="en-US" sz="2400" dirty="0" smtClean="0">
                  <a:solidFill>
                    <a:srgbClr val="7030A0"/>
                  </a:solidFill>
                </a:rPr>
                <a:t>→ g R</a:t>
              </a:r>
              <a:r>
                <a:rPr lang="en-US" sz="2400" baseline="-25000" dirty="0" smtClean="0">
                  <a:solidFill>
                    <a:srgbClr val="7030A0"/>
                  </a:solidFill>
                </a:rPr>
                <a:t>2</a:t>
              </a:r>
              <a:r>
                <a:rPr lang="en-US" sz="2400" dirty="0" smtClean="0">
                  <a:solidFill>
                    <a:srgbClr val="7030A0"/>
                  </a:solidFill>
                </a:rPr>
                <a:t> or P</a:t>
              </a:r>
              <a:r>
                <a:rPr lang="en-US" sz="2400" baseline="-25000" dirty="0" smtClean="0">
                  <a:solidFill>
                    <a:srgbClr val="7030A0"/>
                  </a:solidFill>
                </a:rPr>
                <a:t>2</a:t>
              </a:r>
              <a:endParaRPr lang="en-US" sz="2400" baseline="-25000" dirty="0">
                <a:solidFill>
                  <a:srgbClr val="7030A0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4032270" y="1711053"/>
              <a:ext cx="656843" cy="558211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ight Arrow 26"/>
          <p:cNvSpPr/>
          <p:nvPr/>
        </p:nvSpPr>
        <p:spPr>
          <a:xfrm>
            <a:off x="3658351" y="5912544"/>
            <a:ext cx="656843" cy="55821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37346" y="237878"/>
            <a:ext cx="381995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Tools for Solving Problems III </a:t>
            </a:r>
            <a:endParaRPr lang="en-US" sz="24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172253" y="2298705"/>
            <a:ext cx="8503389" cy="1404655"/>
            <a:chOff x="172253" y="2819795"/>
            <a:chExt cx="8503389" cy="1404655"/>
          </a:xfrm>
        </p:grpSpPr>
        <p:sp>
          <p:nvSpPr>
            <p:cNvPr id="12" name="TextBox 11"/>
            <p:cNvSpPr txBox="1"/>
            <p:nvPr/>
          </p:nvSpPr>
          <p:spPr>
            <a:xfrm>
              <a:off x="183052" y="2819795"/>
              <a:ext cx="3688189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Information about 2 compounds (9 c)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2253" y="3394876"/>
              <a:ext cx="31496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 know grams </a:t>
              </a:r>
              <a:r>
                <a:rPr lang="en-US" dirty="0" smtClean="0"/>
                <a:t>R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and R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15461" y="3024121"/>
              <a:ext cx="181235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Limiting Reactant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Excess Reactant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Theoretical Yield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Percent Yield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28560" y="3007820"/>
              <a:ext cx="104708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____ g A 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____ </a:t>
              </a:r>
              <a:r>
                <a:rPr lang="en-US" dirty="0">
                  <a:solidFill>
                    <a:srgbClr val="00B0F0"/>
                  </a:solidFill>
                </a:rPr>
                <a:t>g </a:t>
              </a:r>
              <a:r>
                <a:rPr lang="en-US" dirty="0" smtClean="0">
                  <a:solidFill>
                    <a:srgbClr val="00B0F0"/>
                  </a:solidFill>
                </a:rPr>
                <a:t>B 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____ </a:t>
              </a:r>
              <a:r>
                <a:rPr lang="en-US" dirty="0">
                  <a:solidFill>
                    <a:srgbClr val="00B0F0"/>
                  </a:solidFill>
                </a:rPr>
                <a:t>g C</a:t>
              </a:r>
              <a:r>
                <a:rPr lang="en-US" dirty="0" smtClean="0">
                  <a:solidFill>
                    <a:srgbClr val="00B0F0"/>
                  </a:solidFill>
                </a:rPr>
                <a:t> </a:t>
              </a:r>
            </a:p>
            <a:p>
              <a:r>
                <a:rPr lang="en-US" dirty="0" smtClean="0">
                  <a:solidFill>
                    <a:srgbClr val="00B0F0"/>
                  </a:solidFill>
                </a:rPr>
                <a:t>____ </a:t>
              </a:r>
              <a:r>
                <a:rPr lang="en-US" dirty="0">
                  <a:solidFill>
                    <a:srgbClr val="00B0F0"/>
                  </a:solidFill>
                </a:rPr>
                <a:t>g </a:t>
              </a:r>
              <a:r>
                <a:rPr lang="en-US" dirty="0" smtClean="0">
                  <a:solidFill>
                    <a:srgbClr val="00B0F0"/>
                  </a:solidFill>
                </a:rPr>
                <a:t>D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3957302" y="3304620"/>
              <a:ext cx="656843" cy="558211"/>
            </a:xfrm>
            <a:prstGeom prst="rightArrow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84866" y="3435407"/>
              <a:ext cx="386644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17656" y="4074730"/>
            <a:ext cx="7969049" cy="877319"/>
            <a:chOff x="183052" y="4056394"/>
            <a:chExt cx="7969049" cy="877319"/>
          </a:xfrm>
        </p:grpSpPr>
        <p:sp>
          <p:nvSpPr>
            <p:cNvPr id="31" name="TextBox 30"/>
            <p:cNvSpPr txBox="1"/>
            <p:nvPr/>
          </p:nvSpPr>
          <p:spPr>
            <a:xfrm>
              <a:off x="183052" y="4056394"/>
              <a:ext cx="2401107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Molarity Problems (9 d)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3052" y="4520166"/>
              <a:ext cx="31496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 know </a:t>
              </a:r>
              <a:r>
                <a:rPr lang="en-US" dirty="0" smtClean="0"/>
                <a:t>mL or grams of R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5" name="Right Arrow 34"/>
            <p:cNvSpPr/>
            <p:nvPr/>
          </p:nvSpPr>
          <p:spPr>
            <a:xfrm>
              <a:off x="3871241" y="4375502"/>
              <a:ext cx="656843" cy="558211"/>
            </a:xfrm>
            <a:prstGeom prst="rightArrow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84759" y="4497525"/>
              <a:ext cx="3167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92D050"/>
                  </a:solidFill>
                </a:rPr>
                <a:t>Same as MW problems or Chart</a:t>
              </a:r>
              <a:endParaRPr lang="en-US" dirty="0">
                <a:solidFill>
                  <a:srgbClr val="92D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3193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131" y="1194330"/>
            <a:ext cx="243124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Limiting Reactant: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534024" y="1160695"/>
            <a:ext cx="223676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Excess Reactant: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4799" y="4181724"/>
            <a:ext cx="2989921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Grams of a Product or </a:t>
            </a:r>
          </a:p>
          <a:p>
            <a:r>
              <a:rPr lang="en-US" sz="2400" dirty="0" smtClean="0"/>
              <a:t>Theoretical Yield: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68022" y="4366391"/>
            <a:ext cx="189276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Percent Yield: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4799" y="1745918"/>
            <a:ext cx="36166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reactant that you run out of first</a:t>
            </a:r>
          </a:p>
          <a:p>
            <a:r>
              <a:rPr lang="en-US" dirty="0" smtClean="0"/>
              <a:t>Zero left at end of the reaction</a:t>
            </a:r>
          </a:p>
          <a:p>
            <a:r>
              <a:rPr lang="en-US" dirty="0"/>
              <a:t>g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→ 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→ 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→ g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dirty="0" smtClean="0"/>
          </a:p>
          <a:p>
            <a:r>
              <a:rPr lang="en-US" dirty="0"/>
              <a:t>g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→ 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→ </a:t>
            </a:r>
            <a:r>
              <a:rPr lang="en-US" dirty="0" err="1"/>
              <a:t>mol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 → g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Fewest grams of P</a:t>
            </a:r>
            <a:r>
              <a:rPr lang="en-US" baseline="-25000" dirty="0" smtClean="0"/>
              <a:t>1</a:t>
            </a:r>
            <a:r>
              <a:rPr lang="en-US" dirty="0" smtClean="0"/>
              <a:t> determines LR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93148" y="1745918"/>
            <a:ext cx="369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reactant that is left over</a:t>
            </a:r>
          </a:p>
          <a:p>
            <a:r>
              <a:rPr lang="en-US" dirty="0" smtClean="0"/>
              <a:t>g LR → </a:t>
            </a:r>
            <a:r>
              <a:rPr lang="en-US" dirty="0" err="1" smtClean="0"/>
              <a:t>mol</a:t>
            </a:r>
            <a:r>
              <a:rPr lang="en-US" dirty="0" smtClean="0"/>
              <a:t> LR → </a:t>
            </a:r>
            <a:r>
              <a:rPr lang="en-US" dirty="0" err="1" smtClean="0"/>
              <a:t>mol</a:t>
            </a:r>
            <a:r>
              <a:rPr lang="en-US" dirty="0" smtClean="0"/>
              <a:t> ER → g ER used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534024" y="2484582"/>
            <a:ext cx="2056679" cy="995094"/>
            <a:chOff x="5561192" y="2104996"/>
            <a:chExt cx="2056679" cy="995094"/>
          </a:xfrm>
        </p:grpSpPr>
        <p:sp>
          <p:nvSpPr>
            <p:cNvPr id="8" name="Rectangle 7"/>
            <p:cNvSpPr/>
            <p:nvPr/>
          </p:nvSpPr>
          <p:spPr>
            <a:xfrm>
              <a:off x="5865271" y="2176760"/>
              <a:ext cx="1752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Starting g ER</a:t>
              </a:r>
            </a:p>
            <a:p>
              <a:r>
                <a:rPr lang="en-US" dirty="0"/>
                <a:t>Used g ER</a:t>
              </a:r>
            </a:p>
            <a:p>
              <a:r>
                <a:rPr lang="en-US" dirty="0"/>
                <a:t>Left Over ER 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5918982" y="2763297"/>
              <a:ext cx="146685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561192" y="2104996"/>
              <a:ext cx="35779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/>
                <a:t>-</a:t>
              </a:r>
              <a:endParaRPr lang="en-US" sz="44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189941" y="5106536"/>
            <a:ext cx="3525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 </a:t>
            </a:r>
            <a:r>
              <a:rPr lang="en-US" dirty="0" smtClean="0"/>
              <a:t>LR </a:t>
            </a:r>
            <a:r>
              <a:rPr lang="en-US" dirty="0"/>
              <a:t>→ 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LR </a:t>
            </a:r>
            <a:r>
              <a:rPr lang="en-US" dirty="0"/>
              <a:t>→ 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smtClean="0"/>
              <a:t>P </a:t>
            </a:r>
            <a:r>
              <a:rPr lang="en-US" dirty="0"/>
              <a:t>→ g </a:t>
            </a:r>
            <a:r>
              <a:rPr lang="en-US" dirty="0" smtClean="0"/>
              <a:t>P</a:t>
            </a:r>
            <a:r>
              <a:rPr lang="en-US" baseline="-25000" dirty="0"/>
              <a:t> </a:t>
            </a:r>
            <a:r>
              <a:rPr lang="en-US" dirty="0" smtClean="0"/>
              <a:t>made</a:t>
            </a:r>
            <a:endParaRPr lang="en-US" baseline="-25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59165" y="5117026"/>
                <a:ext cx="4310475" cy="4053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Percent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Yield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Actual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Yield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Lab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or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Given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Theoretical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Yield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165" y="5117026"/>
                <a:ext cx="4310475" cy="405367"/>
              </a:xfrm>
              <a:prstGeom prst="rect">
                <a:avLst/>
              </a:prstGeom>
              <a:blipFill>
                <a:blip r:embed="rId2"/>
                <a:stretch>
                  <a:fillRect l="-1980" t="-2985"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03136" y="253426"/>
            <a:ext cx="381995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Tools for Solving Problems III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7889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04073" y="179938"/>
            <a:ext cx="291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Types of Titration Problems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5450994" y="748837"/>
            <a:ext cx="2268687" cy="2061865"/>
            <a:chOff x="612469" y="2185761"/>
            <a:chExt cx="2268687" cy="2061865"/>
          </a:xfrm>
        </p:grpSpPr>
        <p:grpSp>
          <p:nvGrpSpPr>
            <p:cNvPr id="7" name="Group 6"/>
            <p:cNvGrpSpPr/>
            <p:nvPr/>
          </p:nvGrpSpPr>
          <p:grpSpPr>
            <a:xfrm>
              <a:off x="1280956" y="2647426"/>
              <a:ext cx="1600200" cy="1600200"/>
              <a:chOff x="1676400" y="2657475"/>
              <a:chExt cx="1600200" cy="1600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 flipV="1">
                <a:off x="1676400" y="26574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rot="5400000" flipV="1">
                <a:off x="876300" y="34575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623287" y="2185761"/>
              <a:ext cx="12186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          B</a:t>
              </a:r>
              <a:endParaRPr lang="en-US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2469" y="2760192"/>
              <a:ext cx="55976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mL</a:t>
              </a:r>
            </a:p>
            <a:p>
              <a:endParaRPr lang="en-US" sz="2400" dirty="0"/>
            </a:p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20439" y="2755028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95076" y="2760192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20439" y="3447526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76027" y="3435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  <a:endParaRPr lang="en-US" sz="24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46139" y="2856109"/>
            <a:ext cx="3261082" cy="800181"/>
            <a:chOff x="180587" y="5127766"/>
            <a:chExt cx="3261082" cy="800181"/>
          </a:xfrm>
        </p:grpSpPr>
        <p:sp>
          <p:nvSpPr>
            <p:cNvPr id="14" name="TextBox 13"/>
            <p:cNvSpPr txBox="1"/>
            <p:nvPr/>
          </p:nvSpPr>
          <p:spPr>
            <a:xfrm>
              <a:off x="180587" y="5292650"/>
              <a:ext cx="8637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Start:</a:t>
              </a:r>
              <a:endParaRPr lang="en-US" sz="2400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063428" y="5127766"/>
              <a:ext cx="2378241" cy="800181"/>
              <a:chOff x="1063428" y="5127766"/>
              <a:chExt cx="2378241" cy="800181"/>
            </a:xfrm>
          </p:grpSpPr>
          <p:sp>
            <p:nvSpPr>
              <p:cNvPr id="15" name="Right Arrow 14"/>
              <p:cNvSpPr/>
              <p:nvPr/>
            </p:nvSpPr>
            <p:spPr>
              <a:xfrm>
                <a:off x="2025578" y="5214395"/>
                <a:ext cx="414020" cy="4288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2429854" y="5127766"/>
                    <a:ext cx="1011815" cy="79143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den>
                          </m:f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29854" y="5127766"/>
                    <a:ext cx="1011815" cy="79143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1063428" y="5141706"/>
                    <a:ext cx="959044" cy="78624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den>
                          </m:f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63428" y="5141706"/>
                    <a:ext cx="959044" cy="78624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9" name="Group 58"/>
          <p:cNvGrpSpPr/>
          <p:nvPr/>
        </p:nvGrpSpPr>
        <p:grpSpPr>
          <a:xfrm>
            <a:off x="330689" y="2908945"/>
            <a:ext cx="3147965" cy="539920"/>
            <a:chOff x="374318" y="3533912"/>
            <a:chExt cx="3147965" cy="539920"/>
          </a:xfrm>
        </p:grpSpPr>
        <p:grpSp>
          <p:nvGrpSpPr>
            <p:cNvPr id="21" name="Group 20"/>
            <p:cNvGrpSpPr/>
            <p:nvPr/>
          </p:nvGrpSpPr>
          <p:grpSpPr>
            <a:xfrm>
              <a:off x="374318" y="3533912"/>
              <a:ext cx="3147965" cy="539920"/>
              <a:chOff x="180587" y="5214395"/>
              <a:chExt cx="3147965" cy="53992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80587" y="5292650"/>
                <a:ext cx="8637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Start:</a:t>
                </a:r>
                <a:endParaRPr lang="en-US" sz="2400" dirty="0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2025578" y="5214395"/>
                <a:ext cx="1302974" cy="487094"/>
                <a:chOff x="2025578" y="5214395"/>
                <a:chExt cx="1302974" cy="487094"/>
              </a:xfrm>
            </p:grpSpPr>
            <p:sp>
              <p:nvSpPr>
                <p:cNvPr id="24" name="Right Arrow 23"/>
                <p:cNvSpPr/>
                <p:nvPr/>
              </p:nvSpPr>
              <p:spPr>
                <a:xfrm>
                  <a:off x="2025578" y="5214395"/>
                  <a:ext cx="414020" cy="428832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496230" y="5239824"/>
                  <a:ext cx="83232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dirty="0"/>
                    <a:t>mL </a:t>
                  </a:r>
                  <a:r>
                    <a:rPr lang="en-US" sz="2400" dirty="0" smtClean="0"/>
                    <a:t>B</a:t>
                  </a:r>
                  <a:endParaRPr lang="en-US" sz="2400" dirty="0"/>
                </a:p>
              </p:txBody>
            </p:sp>
          </p:grpSp>
        </p:grpSp>
        <p:sp>
          <p:nvSpPr>
            <p:cNvPr id="27" name="Rectangle 26"/>
            <p:cNvSpPr/>
            <p:nvPr/>
          </p:nvSpPr>
          <p:spPr>
            <a:xfrm>
              <a:off x="1304279" y="3589375"/>
              <a:ext cx="8323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/>
                <a:t>mL A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72963" y="687224"/>
            <a:ext cx="2268687" cy="2061865"/>
            <a:chOff x="612469" y="2185761"/>
            <a:chExt cx="2268687" cy="2061865"/>
          </a:xfrm>
        </p:grpSpPr>
        <p:grpSp>
          <p:nvGrpSpPr>
            <p:cNvPr id="30" name="Group 29"/>
            <p:cNvGrpSpPr/>
            <p:nvPr/>
          </p:nvGrpSpPr>
          <p:grpSpPr>
            <a:xfrm>
              <a:off x="1280956" y="2647426"/>
              <a:ext cx="1600200" cy="1600200"/>
              <a:chOff x="1676400" y="2657475"/>
              <a:chExt cx="1600200" cy="1600200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676400" y="26574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 flipV="1">
                <a:off x="876300" y="3457575"/>
                <a:ext cx="16002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1623287" y="2185761"/>
              <a:ext cx="12186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          B</a:t>
              </a:r>
              <a:endParaRPr lang="en-US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2469" y="2760192"/>
              <a:ext cx="55976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mL</a:t>
              </a:r>
            </a:p>
            <a:p>
              <a:endParaRPr lang="en-US" sz="2400" dirty="0"/>
            </a:p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20439" y="2755028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495076" y="2760192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20439" y="3447526"/>
              <a:ext cx="3177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76027" y="3435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</p:grpSp>
      <p:grpSp>
        <p:nvGrpSpPr>
          <p:cNvPr id="60" name="Group 59"/>
          <p:cNvGrpSpPr>
            <a:grpSpLocks noChangeAspect="1"/>
          </p:cNvGrpSpPr>
          <p:nvPr/>
        </p:nvGrpSpPr>
        <p:grpSpPr>
          <a:xfrm>
            <a:off x="252434" y="3857521"/>
            <a:ext cx="8617528" cy="2953096"/>
            <a:chOff x="312412" y="2800125"/>
            <a:chExt cx="8617528" cy="2953096"/>
          </a:xfrm>
        </p:grpSpPr>
        <p:sp>
          <p:nvSpPr>
            <p:cNvPr id="61" name="Rectangle 60"/>
            <p:cNvSpPr/>
            <p:nvPr/>
          </p:nvSpPr>
          <p:spPr>
            <a:xfrm>
              <a:off x="2480649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542503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Left-Right Arrow 62"/>
            <p:cNvSpPr/>
            <p:nvPr/>
          </p:nvSpPr>
          <p:spPr>
            <a:xfrm>
              <a:off x="3699849" y="3511899"/>
              <a:ext cx="1842654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926588" y="3879121"/>
              <a:ext cx="1359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err="1" smtClean="0"/>
                <a:t>Mol</a:t>
              </a:r>
              <a:r>
                <a:rPr lang="en-US" sz="1200" dirty="0"/>
                <a:t> </a:t>
              </a:r>
              <a:r>
                <a:rPr lang="en-US" sz="1200" dirty="0" smtClean="0"/>
                <a:t>to </a:t>
              </a:r>
              <a:r>
                <a:rPr lang="en-US" sz="1200" dirty="0" err="1" smtClean="0"/>
                <a:t>Mol</a:t>
              </a:r>
              <a:r>
                <a:rPr lang="en-US" sz="1200" dirty="0" smtClean="0"/>
                <a:t> Ratio </a:t>
              </a:r>
            </a:p>
            <a:p>
              <a:pPr algn="ctr"/>
              <a:r>
                <a:rPr lang="en-US" sz="1200" dirty="0" smtClean="0"/>
                <a:t>from Balanced </a:t>
              </a:r>
              <a:r>
                <a:rPr lang="en-US" sz="1200" dirty="0" err="1" smtClean="0"/>
                <a:t>Eqn</a:t>
              </a:r>
              <a:endParaRPr lang="en-US" sz="12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12412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710740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7" name="Left-Right Arrow 66"/>
            <p:cNvSpPr/>
            <p:nvPr/>
          </p:nvSpPr>
          <p:spPr>
            <a:xfrm>
              <a:off x="1538540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Left-Right Arrow 67"/>
            <p:cNvSpPr/>
            <p:nvPr/>
          </p:nvSpPr>
          <p:spPr>
            <a:xfrm>
              <a:off x="6761703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326288" y="4066616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575784" y="4051850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634519" y="2935698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852271" y="2800125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012619" y="2984425"/>
              <a:ext cx="125867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err="1"/>
                <a:t>m</a:t>
              </a:r>
              <a:r>
                <a:rPr lang="en-US" sz="2400" dirty="0" err="1" smtClean="0"/>
                <a:t>ol</a:t>
              </a:r>
              <a:r>
                <a:rPr lang="en-US" sz="2400" dirty="0" smtClean="0"/>
                <a:t>/</a:t>
              </a:r>
              <a:r>
                <a:rPr lang="en-US" sz="2400" dirty="0" err="1" smtClean="0"/>
                <a:t>mol</a:t>
              </a:r>
              <a:endParaRPr lang="en-US" sz="24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480649" y="5002799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565087" y="5067421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6" name="Left-Right Arrow 75"/>
            <p:cNvSpPr/>
            <p:nvPr/>
          </p:nvSpPr>
          <p:spPr>
            <a:xfrm rot="5400000">
              <a:off x="2567121" y="433778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Left-Right Arrow 76"/>
            <p:cNvSpPr/>
            <p:nvPr/>
          </p:nvSpPr>
          <p:spPr>
            <a:xfrm rot="5400000">
              <a:off x="5696750" y="439397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232139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10972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182994" y="197631"/>
            <a:ext cx="381995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Tools for Solving Problems III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9129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853461" y="3276465"/>
            <a:ext cx="3440353" cy="3240369"/>
            <a:chOff x="4748587" y="2794139"/>
            <a:chExt cx="3440353" cy="3240369"/>
          </a:xfrm>
        </p:grpSpPr>
        <p:sp>
          <p:nvSpPr>
            <p:cNvPr id="3" name="TextBox 2"/>
            <p:cNvSpPr txBox="1"/>
            <p:nvPr/>
          </p:nvSpPr>
          <p:spPr>
            <a:xfrm>
              <a:off x="5143476" y="2794139"/>
              <a:ext cx="25367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Conversion Factors</a:t>
              </a:r>
              <a:endParaRPr lang="en-US" sz="2400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4748587" y="3323661"/>
              <a:ext cx="1647930" cy="742531"/>
              <a:chOff x="4250452" y="3585119"/>
              <a:chExt cx="1647930" cy="742531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250452" y="3585119"/>
                <a:ext cx="1647930" cy="742531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4250452" y="3650647"/>
                <a:ext cx="1585691" cy="632545"/>
                <a:chOff x="4250452" y="3650647"/>
                <a:chExt cx="1585691" cy="632545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4250452" y="3736088"/>
                  <a:ext cx="101341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/>
                    <a:t>MW = 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5263871" y="3650647"/>
                      <a:ext cx="572272" cy="632545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g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5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263871" y="3650647"/>
                      <a:ext cx="572272" cy="632545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5" name="Group 4"/>
            <p:cNvGrpSpPr/>
            <p:nvPr/>
          </p:nvGrpSpPr>
          <p:grpSpPr>
            <a:xfrm>
              <a:off x="4811962" y="5200495"/>
              <a:ext cx="3181768" cy="834013"/>
              <a:chOff x="3952562" y="5205046"/>
              <a:chExt cx="3181768" cy="834013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952562" y="5205046"/>
                <a:ext cx="3181768" cy="834013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4059973" y="5253698"/>
                <a:ext cx="3026494" cy="701410"/>
                <a:chOff x="4059973" y="5253698"/>
                <a:chExt cx="3026494" cy="701410"/>
              </a:xfrm>
            </p:grpSpPr>
            <p:sp>
              <p:nvSpPr>
                <p:cNvPr id="18" name="TextBox 17"/>
                <p:cNvSpPr txBox="1"/>
                <p:nvPr/>
              </p:nvSpPr>
              <p:spPr>
                <a:xfrm>
                  <a:off x="4059973" y="5373571"/>
                  <a:ext cx="80823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A # =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4880293" y="5270818"/>
                      <a:ext cx="876843" cy="66717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atoms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1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80293" y="5270818"/>
                      <a:ext cx="876843" cy="667170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6164740" y="5253698"/>
                      <a:ext cx="921727" cy="70141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molec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64740" y="5253698"/>
                      <a:ext cx="921727" cy="70141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TextBox 20"/>
                <p:cNvSpPr txBox="1"/>
                <p:nvPr/>
              </p:nvSpPr>
              <p:spPr>
                <a:xfrm>
                  <a:off x="5710770" y="5390690"/>
                  <a:ext cx="4539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or</a:t>
                  </a:r>
                  <a:endParaRPr lang="en-US" sz="2400" dirty="0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6541010" y="3310053"/>
              <a:ext cx="1647930" cy="742531"/>
              <a:chOff x="4250452" y="3619550"/>
              <a:chExt cx="1647930" cy="742531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250452" y="3619550"/>
                <a:ext cx="1647930" cy="742531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4250452" y="3640111"/>
                <a:ext cx="1388641" cy="701410"/>
                <a:chOff x="4250452" y="3640111"/>
                <a:chExt cx="1388641" cy="701410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4250452" y="3736088"/>
                  <a:ext cx="73930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/>
                    <a:t>M = 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5066821" y="3640111"/>
                      <a:ext cx="572272" cy="70141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15" name="TextBox 1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66821" y="3640111"/>
                      <a:ext cx="572272" cy="7014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7" name="Group 6"/>
            <p:cNvGrpSpPr/>
            <p:nvPr/>
          </p:nvGrpSpPr>
          <p:grpSpPr>
            <a:xfrm>
              <a:off x="4830008" y="4187372"/>
              <a:ext cx="3163722" cy="819519"/>
              <a:chOff x="4305405" y="4285044"/>
              <a:chExt cx="3163722" cy="819519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4305405" y="4285044"/>
                <a:ext cx="3163722" cy="819519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4329644" y="4307947"/>
                <a:ext cx="2897995" cy="701410"/>
                <a:chOff x="1679886" y="3847046"/>
                <a:chExt cx="2897995" cy="701410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1679886" y="3966919"/>
                  <a:ext cx="22000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err="1"/>
                    <a:t>m</a:t>
                  </a:r>
                  <a:r>
                    <a:rPr lang="en-US" sz="2400" dirty="0" err="1" smtClean="0"/>
                    <a:t>ol</a:t>
                  </a:r>
                  <a:r>
                    <a:rPr lang="en-US" sz="2400" dirty="0" smtClean="0"/>
                    <a:t>/</a:t>
                  </a:r>
                  <a:r>
                    <a:rPr lang="en-US" sz="2400" dirty="0" err="1" smtClean="0"/>
                    <a:t>mol</a:t>
                  </a:r>
                  <a:r>
                    <a:rPr lang="en-US" sz="2400" dirty="0" smtClean="0"/>
                    <a:t> ratio = 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TextBox 10"/>
                    <p:cNvSpPr txBox="1"/>
                    <p:nvPr/>
                  </p:nvSpPr>
                  <p:spPr>
                    <a:xfrm>
                      <a:off x="3745922" y="3847046"/>
                      <a:ext cx="831959" cy="70141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11" name="TextBox 1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45922" y="3847046"/>
                      <a:ext cx="831959" cy="7014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26" name="TextBox 25"/>
          <p:cNvSpPr txBox="1"/>
          <p:nvPr/>
        </p:nvSpPr>
        <p:spPr>
          <a:xfrm>
            <a:off x="182994" y="197631"/>
            <a:ext cx="381995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Tools for Solving Problems III 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17739" y="1761381"/>
            <a:ext cx="617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Never start with a CF (MW, M, </a:t>
            </a:r>
            <a:r>
              <a:rPr lang="en-US" sz="2400" dirty="0" err="1" smtClean="0"/>
              <a:t>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 ratio)</a:t>
            </a:r>
            <a:endParaRPr lang="en-US" sz="24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995451" y="4810926"/>
            <a:ext cx="1833092" cy="1331755"/>
            <a:chOff x="498126" y="3039278"/>
            <a:chExt cx="1833092" cy="1331755"/>
          </a:xfrm>
        </p:grpSpPr>
        <p:sp>
          <p:nvSpPr>
            <p:cNvPr id="35" name="Rectangle 34"/>
            <p:cNvSpPr/>
            <p:nvPr/>
          </p:nvSpPr>
          <p:spPr>
            <a:xfrm>
              <a:off x="498126" y="3039278"/>
              <a:ext cx="1833092" cy="1331755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498126" y="3039278"/>
              <a:ext cx="1733178" cy="1204196"/>
              <a:chOff x="498126" y="3039278"/>
              <a:chExt cx="1733178" cy="1204196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498126" y="3039278"/>
                <a:ext cx="1733178" cy="584775"/>
                <a:chOff x="685800" y="1276350"/>
                <a:chExt cx="1733178" cy="584775"/>
              </a:xfrm>
            </p:grpSpPr>
            <p:sp>
              <p:nvSpPr>
                <p:cNvPr id="28" name="TextBox 27"/>
                <p:cNvSpPr txBox="1"/>
                <p:nvPr/>
              </p:nvSpPr>
              <p:spPr>
                <a:xfrm>
                  <a:off x="685800" y="1276350"/>
                  <a:ext cx="46038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/>
                    <a:t>Q</a:t>
                  </a:r>
                </a:p>
              </p:txBody>
            </p:sp>
            <p:sp>
              <p:nvSpPr>
                <p:cNvPr id="29" name="Right Arrow 28"/>
                <p:cNvSpPr/>
                <p:nvPr/>
              </p:nvSpPr>
              <p:spPr>
                <a:xfrm>
                  <a:off x="1276350" y="1362074"/>
                  <a:ext cx="628650" cy="413325"/>
                </a:xfrm>
                <a:prstGeom prst="rightArrow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1997068" y="1276350"/>
                  <a:ext cx="421910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smtClean="0"/>
                    <a:t>A</a:t>
                  </a:r>
                  <a:endParaRPr lang="en-US" sz="3200" dirty="0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625811" y="3597143"/>
                <a:ext cx="15856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 unit → 1 unit</a:t>
                </a:r>
              </a:p>
              <a:p>
                <a:r>
                  <a:rPr lang="en-US" dirty="0" smtClean="0"/>
                  <a:t>2 unit → 2 unit</a:t>
                </a:r>
                <a:endParaRPr lang="en-US" dirty="0"/>
              </a:p>
            </p:txBody>
          </p:sp>
        </p:grpSp>
      </p:grpSp>
      <p:sp>
        <p:nvSpPr>
          <p:cNvPr id="33" name="TextBox 32"/>
          <p:cNvSpPr txBox="1"/>
          <p:nvPr/>
        </p:nvSpPr>
        <p:spPr>
          <a:xfrm>
            <a:off x="417739" y="1113622"/>
            <a:ext cx="5668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To go from A to B must use </a:t>
            </a:r>
            <a:r>
              <a:rPr lang="en-US" sz="2400" dirty="0" err="1" smtClean="0"/>
              <a:t>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 ratio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439111" y="2433557"/>
            <a:ext cx="4414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When in doubt convert to </a:t>
            </a:r>
            <a:r>
              <a:rPr lang="en-US" sz="2400" dirty="0" err="1" smtClean="0"/>
              <a:t>mols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2493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0775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92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5" y="352425"/>
            <a:ext cx="289855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Molarity (M or </a:t>
            </a:r>
            <a:r>
              <a:rPr lang="en-US" sz="2400" dirty="0" err="1" smtClean="0"/>
              <a:t>mol</a:t>
            </a:r>
            <a:r>
              <a:rPr lang="en-US" sz="2400" dirty="0" smtClean="0"/>
              <a:t>/L)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2412" y="895443"/>
            <a:ext cx="4234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Equivalent of MW for aqueous solutions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CF between mL and </a:t>
            </a:r>
            <a:r>
              <a:rPr lang="en-US" dirty="0" err="1" smtClean="0"/>
              <a:t>mols</a:t>
            </a:r>
            <a:endParaRPr lang="en-US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Write M but in problems use </a:t>
            </a:r>
            <a:r>
              <a:rPr lang="en-US" dirty="0" err="1" smtClean="0"/>
              <a:t>mol</a:t>
            </a:r>
            <a:r>
              <a:rPr lang="en-US" dirty="0" smtClean="0"/>
              <a:t>/L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12412" y="2800125"/>
            <a:ext cx="8617528" cy="2953096"/>
            <a:chOff x="312412" y="2800125"/>
            <a:chExt cx="8617528" cy="2953096"/>
          </a:xfrm>
        </p:grpSpPr>
        <p:sp>
          <p:nvSpPr>
            <p:cNvPr id="4" name="Rectangle 3"/>
            <p:cNvSpPr/>
            <p:nvPr/>
          </p:nvSpPr>
          <p:spPr>
            <a:xfrm>
              <a:off x="2480649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42503" y="3380282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Mol</a:t>
              </a:r>
              <a:r>
                <a:rPr lang="en-US" dirty="0" smtClean="0">
                  <a:solidFill>
                    <a:schemeClr val="tx1"/>
                  </a:solidFill>
                </a:rPr>
                <a:t>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Left-Right Arrow 5"/>
            <p:cNvSpPr/>
            <p:nvPr/>
          </p:nvSpPr>
          <p:spPr>
            <a:xfrm>
              <a:off x="3699849" y="3511899"/>
              <a:ext cx="1842654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26588" y="3879121"/>
              <a:ext cx="1359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err="1" smtClean="0"/>
                <a:t>Mol</a:t>
              </a:r>
              <a:r>
                <a:rPr lang="en-US" sz="1200" dirty="0"/>
                <a:t> </a:t>
              </a:r>
              <a:r>
                <a:rPr lang="en-US" sz="1200" dirty="0" smtClean="0"/>
                <a:t>to </a:t>
              </a:r>
              <a:r>
                <a:rPr lang="en-US" sz="1200" dirty="0" err="1" smtClean="0"/>
                <a:t>Mol</a:t>
              </a:r>
              <a:r>
                <a:rPr lang="en-US" sz="1200" dirty="0" smtClean="0"/>
                <a:t> Ratio </a:t>
              </a:r>
            </a:p>
            <a:p>
              <a:pPr algn="ctr"/>
              <a:r>
                <a:rPr lang="en-US" sz="1200" dirty="0" smtClean="0"/>
                <a:t>from Balanced </a:t>
              </a:r>
              <a:r>
                <a:rPr lang="en-US" sz="1200" dirty="0" err="1" smtClean="0"/>
                <a:t>Eqn</a:t>
              </a:r>
              <a:endParaRPr lang="en-US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2412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710740" y="3380282"/>
              <a:ext cx="1219200" cy="6858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Grams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Left-Right Arrow 9"/>
            <p:cNvSpPr/>
            <p:nvPr/>
          </p:nvSpPr>
          <p:spPr>
            <a:xfrm>
              <a:off x="1538540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-Right Arrow 10"/>
            <p:cNvSpPr/>
            <p:nvPr/>
          </p:nvSpPr>
          <p:spPr>
            <a:xfrm>
              <a:off x="6761703" y="3539608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6288" y="4066616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75784" y="4051850"/>
              <a:ext cx="1298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Molecular Weight</a:t>
              </a:r>
            </a:p>
            <a:p>
              <a:pPr algn="ctr"/>
              <a:r>
                <a:rPr lang="en-US" sz="1200" dirty="0" smtClean="0"/>
                <a:t>g/</a:t>
              </a:r>
              <a:r>
                <a:rPr lang="en-US" sz="1200" dirty="0" err="1" smtClean="0"/>
                <a:t>mol</a:t>
              </a:r>
              <a:endParaRPr lang="en-US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4519" y="2935698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2271" y="2800125"/>
              <a:ext cx="721672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MW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12619" y="2984425"/>
              <a:ext cx="125867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err="1"/>
                <a:t>m</a:t>
              </a:r>
              <a:r>
                <a:rPr lang="en-US" sz="2400" dirty="0" err="1" smtClean="0"/>
                <a:t>ol</a:t>
              </a:r>
              <a:r>
                <a:rPr lang="en-US" sz="2400" dirty="0" smtClean="0"/>
                <a:t>/</a:t>
              </a:r>
              <a:r>
                <a:rPr lang="en-US" sz="2400" dirty="0" err="1" smtClean="0"/>
                <a:t>mol</a:t>
              </a:r>
              <a:endParaRPr lang="en-US" sz="24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80649" y="5002799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565087" y="5067421"/>
              <a:ext cx="1219200" cy="685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mL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Left-Right Arrow 18"/>
            <p:cNvSpPr/>
            <p:nvPr/>
          </p:nvSpPr>
          <p:spPr>
            <a:xfrm rot="5400000">
              <a:off x="2567121" y="433778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Left-Right Arrow 19"/>
            <p:cNvSpPr/>
            <p:nvPr/>
          </p:nvSpPr>
          <p:spPr>
            <a:xfrm rot="5400000">
              <a:off x="5696750" y="4393971"/>
              <a:ext cx="949036" cy="381000"/>
            </a:xfrm>
            <a:prstGeom prst="left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2139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10972" y="4316999"/>
              <a:ext cx="447558" cy="4616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/>
                <a:t>M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57762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21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409575"/>
            <a:ext cx="374301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Tools for Solving Problems II 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498126" y="3039278"/>
            <a:ext cx="1733178" cy="584775"/>
            <a:chOff x="685800" y="1276350"/>
            <a:chExt cx="1733178" cy="584775"/>
          </a:xfrm>
        </p:grpSpPr>
        <p:sp>
          <p:nvSpPr>
            <p:cNvPr id="3" name="TextBox 2"/>
            <p:cNvSpPr txBox="1"/>
            <p:nvPr/>
          </p:nvSpPr>
          <p:spPr>
            <a:xfrm>
              <a:off x="685800" y="1276350"/>
              <a:ext cx="4603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Q</a:t>
              </a: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1276350" y="1362074"/>
              <a:ext cx="628650" cy="4133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97068" y="1276350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7739" y="1761381"/>
            <a:ext cx="582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Never start with a CF (MW, M, </a:t>
            </a:r>
            <a:r>
              <a:rPr lang="en-US" sz="2400" dirty="0" err="1" smtClean="0"/>
              <a:t>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 ratio)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25811" y="3597143"/>
            <a:ext cx="1585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unit → 1 unit</a:t>
            </a:r>
          </a:p>
          <a:p>
            <a:r>
              <a:rPr lang="en-US" dirty="0" smtClean="0"/>
              <a:t>2 unit → 2 unit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7739" y="1113622"/>
            <a:ext cx="5321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 go from A to B must use </a:t>
            </a:r>
            <a:r>
              <a:rPr lang="en-US" sz="2400" dirty="0" err="1" smtClean="0"/>
              <a:t>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 ratio</a:t>
            </a:r>
            <a:endParaRPr lang="en-US" sz="2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4524350" y="2707465"/>
            <a:ext cx="3440353" cy="3240369"/>
            <a:chOff x="4748587" y="2794139"/>
            <a:chExt cx="3440353" cy="3240369"/>
          </a:xfrm>
        </p:grpSpPr>
        <p:sp>
          <p:nvSpPr>
            <p:cNvPr id="13" name="TextBox 12"/>
            <p:cNvSpPr txBox="1"/>
            <p:nvPr/>
          </p:nvSpPr>
          <p:spPr>
            <a:xfrm>
              <a:off x="5143476" y="2794139"/>
              <a:ext cx="25367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Conversion Factors</a:t>
              </a:r>
              <a:endParaRPr lang="en-US" sz="2400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4748587" y="3323661"/>
              <a:ext cx="1647930" cy="742531"/>
              <a:chOff x="4250452" y="3585119"/>
              <a:chExt cx="1647930" cy="742531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250452" y="3585119"/>
                <a:ext cx="1647930" cy="742531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4250452" y="3650647"/>
                <a:ext cx="1585691" cy="632545"/>
                <a:chOff x="4250452" y="3650647"/>
                <a:chExt cx="1585691" cy="632545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4250452" y="3736088"/>
                  <a:ext cx="101341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/>
                    <a:t>MW = 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5263871" y="3650647"/>
                      <a:ext cx="572272" cy="632545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g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263871" y="3650647"/>
                      <a:ext cx="572272" cy="632545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25" name="Group 24"/>
            <p:cNvGrpSpPr/>
            <p:nvPr/>
          </p:nvGrpSpPr>
          <p:grpSpPr>
            <a:xfrm>
              <a:off x="4811962" y="5200495"/>
              <a:ext cx="3181768" cy="834013"/>
              <a:chOff x="3952562" y="5205046"/>
              <a:chExt cx="3181768" cy="834013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3952562" y="5205046"/>
                <a:ext cx="3181768" cy="834013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4059973" y="5253698"/>
                <a:ext cx="3026494" cy="701410"/>
                <a:chOff x="4059973" y="5253698"/>
                <a:chExt cx="3026494" cy="701410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4059973" y="5373571"/>
                  <a:ext cx="80823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A # =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4880293" y="5270818"/>
                      <a:ext cx="876843" cy="66717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atoms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80293" y="5270818"/>
                      <a:ext cx="876843" cy="667170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6164740" y="5253698"/>
                      <a:ext cx="921727" cy="70141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molec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1" name="TextBox 2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64740" y="5253698"/>
                      <a:ext cx="921727" cy="70141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2" name="TextBox 21"/>
                <p:cNvSpPr txBox="1"/>
                <p:nvPr/>
              </p:nvSpPr>
              <p:spPr>
                <a:xfrm>
                  <a:off x="5710770" y="5390690"/>
                  <a:ext cx="4539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or</a:t>
                  </a:r>
                  <a:endParaRPr lang="en-US" sz="2400" dirty="0"/>
                </a:p>
              </p:txBody>
            </p:sp>
          </p:grpSp>
        </p:grpSp>
        <p:grpSp>
          <p:nvGrpSpPr>
            <p:cNvPr id="26" name="Group 25"/>
            <p:cNvGrpSpPr/>
            <p:nvPr/>
          </p:nvGrpSpPr>
          <p:grpSpPr>
            <a:xfrm>
              <a:off x="6541010" y="3310053"/>
              <a:ext cx="1647930" cy="742531"/>
              <a:chOff x="4250452" y="3619550"/>
              <a:chExt cx="1647930" cy="742531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4250452" y="3619550"/>
                <a:ext cx="1647930" cy="742531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4250452" y="3640111"/>
                <a:ext cx="1388641" cy="701410"/>
                <a:chOff x="4250452" y="3640111"/>
                <a:chExt cx="1388641" cy="701410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4250452" y="3736088"/>
                  <a:ext cx="73930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/>
                    <a:t>M = 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0" name="TextBox 29"/>
                    <p:cNvSpPr txBox="1"/>
                    <p:nvPr/>
                  </p:nvSpPr>
                  <p:spPr>
                    <a:xfrm>
                      <a:off x="5066821" y="3640111"/>
                      <a:ext cx="572272" cy="70141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30" name="TextBox 2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66821" y="3640111"/>
                      <a:ext cx="572272" cy="7014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36" name="Group 35"/>
            <p:cNvGrpSpPr/>
            <p:nvPr/>
          </p:nvGrpSpPr>
          <p:grpSpPr>
            <a:xfrm>
              <a:off x="4830008" y="4187372"/>
              <a:ext cx="3163722" cy="819519"/>
              <a:chOff x="4305405" y="4285044"/>
              <a:chExt cx="3163722" cy="819519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305405" y="4285044"/>
                <a:ext cx="3163722" cy="819519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4329644" y="4307947"/>
                <a:ext cx="2897995" cy="701410"/>
                <a:chOff x="1679886" y="3847046"/>
                <a:chExt cx="2897995" cy="70141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1679886" y="3966919"/>
                  <a:ext cx="22000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err="1"/>
                    <a:t>m</a:t>
                  </a:r>
                  <a:r>
                    <a:rPr lang="en-US" sz="2400" dirty="0" err="1" smtClean="0"/>
                    <a:t>ol</a:t>
                  </a:r>
                  <a:r>
                    <a:rPr lang="en-US" sz="2400" dirty="0" smtClean="0"/>
                    <a:t>/</a:t>
                  </a:r>
                  <a:r>
                    <a:rPr lang="en-US" sz="2400" dirty="0" err="1" smtClean="0"/>
                    <a:t>mol</a:t>
                  </a:r>
                  <a:r>
                    <a:rPr lang="en-US" sz="2400" dirty="0" smtClean="0"/>
                    <a:t> ratio = </a:t>
                  </a:r>
                  <a:endParaRPr 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TextBox 34"/>
                    <p:cNvSpPr txBox="1"/>
                    <p:nvPr/>
                  </p:nvSpPr>
                  <p:spPr>
                    <a:xfrm>
                      <a:off x="3745922" y="3847046"/>
                      <a:ext cx="831959" cy="701410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  <m: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35" name="TextBox 3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45922" y="3847046"/>
                      <a:ext cx="831959" cy="7014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  <p:extLst>
      <p:ext uri="{BB962C8B-B14F-4D97-AF65-F5344CB8AC3E}">
        <p14:creationId xmlns:p14="http://schemas.microsoft.com/office/powerpoint/2010/main" val="276837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" y="409575"/>
            <a:ext cx="120962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 1: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050" y="1019175"/>
            <a:ext cx="8350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the Molarity of a solution in which 50.0 g of </a:t>
            </a:r>
            <a:r>
              <a:rPr lang="en-US" dirty="0" err="1" smtClean="0"/>
              <a:t>NaOH</a:t>
            </a:r>
            <a:r>
              <a:rPr lang="en-US" dirty="0" smtClean="0"/>
              <a:t> is added to 450 mL of water?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0049" y="3402568"/>
            <a:ext cx="120962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 2: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849" y="4012168"/>
            <a:ext cx="4857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</a:t>
            </a:r>
            <a:r>
              <a:rPr lang="en-US" dirty="0" err="1" smtClean="0"/>
              <a:t>mols</a:t>
            </a:r>
            <a:r>
              <a:rPr lang="en-US" dirty="0" smtClean="0"/>
              <a:t> are in 315.0 mL of 0.25 M </a:t>
            </a:r>
            <a:r>
              <a:rPr lang="en-US" dirty="0" err="1" smtClean="0"/>
              <a:t>NaOH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0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" y="409575"/>
            <a:ext cx="120962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 3: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050" y="1019175"/>
            <a:ext cx="6514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mL of 0.75 M </a:t>
            </a:r>
            <a:r>
              <a:rPr lang="en-US" dirty="0" err="1" smtClean="0"/>
              <a:t>NaOH</a:t>
            </a:r>
            <a:r>
              <a:rPr lang="en-US" dirty="0" smtClean="0"/>
              <a:t> can be made with 125.0 g of </a:t>
            </a:r>
            <a:r>
              <a:rPr lang="en-US" dirty="0" err="1" smtClean="0"/>
              <a:t>NaOH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0050" y="3343275"/>
            <a:ext cx="120962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 4: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52525" y="3952875"/>
            <a:ext cx="6568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_2_</a:t>
            </a:r>
            <a:r>
              <a:rPr lang="en-US" dirty="0" smtClean="0"/>
              <a:t> </a:t>
            </a:r>
            <a:r>
              <a:rPr lang="en-US" dirty="0" err="1" smtClean="0"/>
              <a:t>HCl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_1_ </a:t>
            </a:r>
            <a:r>
              <a:rPr lang="en-US" dirty="0" smtClean="0"/>
              <a:t>Mg(OH)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→ </a:t>
            </a:r>
            <a:r>
              <a:rPr lang="en-US" u="sng" dirty="0" smtClean="0"/>
              <a:t>_1_ </a:t>
            </a:r>
            <a:r>
              <a:rPr lang="en-US" dirty="0" smtClean="0"/>
              <a:t>MgCl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_2_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+ Heat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562475"/>
            <a:ext cx="8087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mL of 0.35 M </a:t>
            </a:r>
            <a:r>
              <a:rPr lang="en-US" dirty="0" err="1" smtClean="0"/>
              <a:t>HCl</a:t>
            </a:r>
            <a:r>
              <a:rPr lang="en-US" dirty="0" smtClean="0"/>
              <a:t> are required to react with 50.0 mL of 0.45 M Mg(OH)</a:t>
            </a:r>
            <a:r>
              <a:rPr lang="en-US" baseline="-25000" dirty="0" smtClean="0"/>
              <a:t>2</a:t>
            </a:r>
            <a:r>
              <a:rPr lang="en-US" dirty="0" smtClean="0"/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0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49" y="249793"/>
            <a:ext cx="120962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 5: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345168"/>
            <a:ext cx="5965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grams of </a:t>
            </a:r>
            <a:r>
              <a:rPr lang="en-US" dirty="0" err="1" smtClean="0"/>
              <a:t>NaCl</a:t>
            </a:r>
            <a:r>
              <a:rPr lang="en-US" dirty="0" smtClean="0"/>
              <a:t> can be produced from 15.0 g of </a:t>
            </a:r>
            <a:r>
              <a:rPr lang="en-US" dirty="0" err="1" smtClean="0"/>
              <a:t>HCl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reacting with 100. mL of 2.0 M </a:t>
            </a:r>
            <a:r>
              <a:rPr lang="en-US" dirty="0" err="1" smtClean="0"/>
              <a:t>NaOH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9676" y="780573"/>
            <a:ext cx="6256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_1_</a:t>
            </a:r>
            <a:r>
              <a:rPr lang="en-US" dirty="0" smtClean="0"/>
              <a:t> </a:t>
            </a:r>
            <a:r>
              <a:rPr lang="en-US" dirty="0" err="1" smtClean="0"/>
              <a:t>HCl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_1_ </a:t>
            </a:r>
            <a:r>
              <a:rPr lang="en-US" dirty="0" err="1" smtClean="0"/>
              <a:t>NaOH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→ </a:t>
            </a:r>
            <a:r>
              <a:rPr lang="en-US" u="sng" dirty="0" smtClean="0"/>
              <a:t>_1_</a:t>
            </a:r>
            <a:r>
              <a:rPr lang="en-US" dirty="0" smtClean="0"/>
              <a:t> </a:t>
            </a:r>
            <a:r>
              <a:rPr lang="en-US" dirty="0" err="1" smtClean="0"/>
              <a:t>NaCl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_1_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+ Heat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33" y="1092266"/>
            <a:ext cx="6328188" cy="527965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6033" y="211209"/>
            <a:ext cx="220137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Titration</a:t>
            </a:r>
          </a:p>
          <a:p>
            <a:r>
              <a:rPr lang="en-US" sz="2400" dirty="0" smtClean="0"/>
              <a:t>“Neutralization”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27697" y="307973"/>
            <a:ext cx="6169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 to determine the concentration or amount of an unknown substance by reacting it with a known substance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99120" y="6148877"/>
            <a:ext cx="2475101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Unknown Concentration</a:t>
            </a:r>
          </a:p>
          <a:p>
            <a:r>
              <a:rPr lang="en-US" dirty="0" smtClean="0"/>
              <a:t>Known Volume or Mass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81104" y="2768806"/>
            <a:ext cx="234166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Known Concentration </a:t>
            </a:r>
          </a:p>
          <a:p>
            <a:r>
              <a:rPr lang="en-US" dirty="0" smtClean="0"/>
              <a:t>Known Volume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8572" y="1184598"/>
            <a:ext cx="3308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92D050"/>
                </a:solidFill>
              </a:rPr>
              <a:t>A</a:t>
            </a:r>
            <a:r>
              <a:rPr lang="en-US" sz="4400" dirty="0" smtClean="0"/>
              <a:t> + </a:t>
            </a:r>
            <a:r>
              <a:rPr lang="en-US" sz="4400" dirty="0" smtClean="0">
                <a:solidFill>
                  <a:srgbClr val="FF0000"/>
                </a:solidFill>
              </a:rPr>
              <a:t>B</a:t>
            </a:r>
            <a:r>
              <a:rPr lang="en-US" sz="4400" dirty="0" smtClean="0"/>
              <a:t> → C + D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3080083" y="4651623"/>
            <a:ext cx="3196196" cy="646331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Indicator – Changes color when:</a:t>
            </a:r>
          </a:p>
          <a:p>
            <a:r>
              <a:rPr lang="en-US" dirty="0" smtClean="0"/>
              <a:t>	            [A] = [B]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77901" y="1789838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Conc. (M)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Vol. (V)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50579" y="1789838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Conc. (M)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Vol. (V)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4221" y="2666463"/>
            <a:ext cx="252121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Given any 3 value’s can solve for the missing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3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49" y="249793"/>
            <a:ext cx="120962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 6: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04862" y="892042"/>
            <a:ext cx="7328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_2_</a:t>
            </a:r>
            <a:r>
              <a:rPr lang="en-US" dirty="0" smtClean="0"/>
              <a:t> H</a:t>
            </a:r>
            <a:r>
              <a:rPr lang="en-US" baseline="-25000" dirty="0" smtClean="0"/>
              <a:t>3</a:t>
            </a:r>
            <a:r>
              <a:rPr lang="en-US" dirty="0"/>
              <a:t>P</a:t>
            </a:r>
            <a:r>
              <a:rPr lang="en-US" dirty="0" smtClean="0"/>
              <a:t>O</a:t>
            </a:r>
            <a:r>
              <a:rPr lang="en-US" baseline="-25000" dirty="0" smtClean="0"/>
              <a:t>4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_3_ </a:t>
            </a:r>
            <a:r>
              <a:rPr lang="en-US" dirty="0" smtClean="0"/>
              <a:t>Mg(OH)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→ </a:t>
            </a:r>
            <a:r>
              <a:rPr lang="en-US" u="sng" dirty="0" smtClean="0"/>
              <a:t>_1_ </a:t>
            </a:r>
            <a:r>
              <a:rPr lang="en-US" dirty="0" smtClean="0"/>
              <a:t>Mg</a:t>
            </a:r>
            <a:r>
              <a:rPr lang="en-US" baseline="-25000" dirty="0" smtClean="0"/>
              <a:t>3</a:t>
            </a:r>
            <a:r>
              <a:rPr lang="en-US" dirty="0" smtClean="0"/>
              <a:t>(PO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_6_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+ Heat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0183" y="1534291"/>
            <a:ext cx="854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mL of 4.75 M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are required to </a:t>
            </a:r>
            <a:r>
              <a:rPr lang="en-US" u="sng" dirty="0" smtClean="0"/>
              <a:t>titrate</a:t>
            </a:r>
            <a:r>
              <a:rPr lang="en-US" dirty="0" smtClean="0"/>
              <a:t> 107.5 mL of 3.50 M Mg(OH)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28966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49" y="249793"/>
            <a:ext cx="120962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 6: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54655" y="892042"/>
            <a:ext cx="669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_1_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_2_ </a:t>
            </a:r>
            <a:r>
              <a:rPr lang="en-US" dirty="0" err="1" smtClean="0"/>
              <a:t>NaOH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→ </a:t>
            </a:r>
            <a:r>
              <a:rPr lang="en-US" u="sng" dirty="0" smtClean="0"/>
              <a:t>_1_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(</a:t>
            </a:r>
            <a:r>
              <a:rPr lang="en-US" dirty="0" err="1" smtClean="0"/>
              <a:t>aq</a:t>
            </a:r>
            <a:r>
              <a:rPr lang="en-US" dirty="0" smtClean="0"/>
              <a:t>) + </a:t>
            </a:r>
            <a:r>
              <a:rPr lang="en-US" u="sng" dirty="0" smtClean="0"/>
              <a:t>_2_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+ Heat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8758" y="1534291"/>
            <a:ext cx="8114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required 250.0 mL of 5.0 M </a:t>
            </a:r>
            <a:r>
              <a:rPr lang="en-US" dirty="0" err="1" smtClean="0"/>
              <a:t>NaOH</a:t>
            </a:r>
            <a:r>
              <a:rPr lang="en-US" dirty="0" smtClean="0"/>
              <a:t> to </a:t>
            </a:r>
            <a:r>
              <a:rPr lang="en-US" u="sng" dirty="0" smtClean="0"/>
              <a:t>neutralize</a:t>
            </a:r>
            <a:r>
              <a:rPr lang="en-US" dirty="0" smtClean="0"/>
              <a:t> 175.0 mL of an unknown concentration of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 </a:t>
            </a:r>
            <a:r>
              <a:rPr lang="en-US" dirty="0" smtClean="0"/>
              <a:t>.  What is the Molarity of the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solution?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94930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1175</Words>
  <Application>Microsoft Office PowerPoint</Application>
  <PresentationFormat>On-screen Show (4:3)</PresentationFormat>
  <Paragraphs>254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Jay</dc:creator>
  <cp:lastModifiedBy>McLaughlin, Jay</cp:lastModifiedBy>
  <cp:revision>50</cp:revision>
  <dcterms:created xsi:type="dcterms:W3CDTF">2020-03-25T15:59:49Z</dcterms:created>
  <dcterms:modified xsi:type="dcterms:W3CDTF">2021-10-03T20:54:47Z</dcterms:modified>
</cp:coreProperties>
</file>