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92" r:id="rId4"/>
    <p:sldId id="280" r:id="rId5"/>
    <p:sldId id="293" r:id="rId6"/>
    <p:sldId id="281" r:id="rId7"/>
    <p:sldId id="294" r:id="rId8"/>
    <p:sldId id="295" r:id="rId9"/>
    <p:sldId id="288" r:id="rId10"/>
    <p:sldId id="285" r:id="rId11"/>
    <p:sldId id="278" r:id="rId12"/>
    <p:sldId id="296" r:id="rId13"/>
    <p:sldId id="274" r:id="rId14"/>
    <p:sldId id="283" r:id="rId15"/>
    <p:sldId id="287" r:id="rId16"/>
    <p:sldId id="284" r:id="rId17"/>
    <p:sldId id="286" r:id="rId18"/>
    <p:sldId id="290" r:id="rId19"/>
    <p:sldId id="289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MW = new conversion factor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ol-mol</a:t>
            </a:r>
            <a:r>
              <a:rPr lang="en-US" dirty="0" smtClean="0"/>
              <a:t> ratio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 A → </a:t>
            </a:r>
            <a:r>
              <a:rPr lang="en-US" dirty="0" err="1" smtClean="0"/>
              <a:t>mol</a:t>
            </a:r>
            <a:r>
              <a:rPr lang="en-US" dirty="0" smtClean="0"/>
              <a:t> A → </a:t>
            </a:r>
            <a:r>
              <a:rPr lang="en-US" dirty="0" err="1" smtClean="0"/>
              <a:t>mol</a:t>
            </a:r>
            <a:r>
              <a:rPr lang="en-US" dirty="0" smtClean="0"/>
              <a:t> B → g 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Mix it all up!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6 </a:t>
            </a:r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7 and 9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9474" y="206597"/>
            <a:ext cx="5158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6 </a:t>
            </a:r>
            <a:r>
              <a:rPr lang="en-US" sz="3200" dirty="0" smtClean="0"/>
              <a:t>ab – Stoichiometry I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70" y="251208"/>
            <a:ext cx="242874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Baking by Mass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0694" y="1006056"/>
            <a:ext cx="8356910" cy="482515"/>
            <a:chOff x="170114" y="1106540"/>
            <a:chExt cx="8356910" cy="482515"/>
          </a:xfrm>
        </p:grpSpPr>
        <p:sp>
          <p:nvSpPr>
            <p:cNvPr id="4" name="TextBox 3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1505" y="1127389"/>
              <a:ext cx="2054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cups Sugar</a:t>
              </a:r>
              <a:endParaRPr lang="en-US" sz="24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417322" y="1158880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6472" y="1106540"/>
              <a:ext cx="1311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Cake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0187" y="112738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114" y="1127390"/>
              <a:ext cx="2000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cups Flour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8741" y="1127387"/>
              <a:ext cx="1688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 Cookies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0280" y="1488568"/>
            <a:ext cx="11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0.3 </a:t>
            </a:r>
            <a:r>
              <a:rPr lang="en-US" dirty="0" err="1" smtClean="0">
                <a:solidFill>
                  <a:srgbClr val="00B050"/>
                </a:solidFill>
              </a:rPr>
              <a:t>lb</a:t>
            </a:r>
            <a:r>
              <a:rPr lang="en-US" dirty="0" smtClean="0">
                <a:solidFill>
                  <a:srgbClr val="00B050"/>
                </a:solidFill>
              </a:rPr>
              <a:t>/cup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9614" y="1476724"/>
            <a:ext cx="11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0.5 </a:t>
            </a:r>
            <a:r>
              <a:rPr lang="en-US" dirty="0" err="1" smtClean="0">
                <a:solidFill>
                  <a:srgbClr val="00B050"/>
                </a:solidFill>
              </a:rPr>
              <a:t>lb</a:t>
            </a:r>
            <a:r>
              <a:rPr lang="en-US" dirty="0" smtClean="0">
                <a:solidFill>
                  <a:srgbClr val="00B050"/>
                </a:solidFill>
              </a:rPr>
              <a:t>/cup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7140" y="1488568"/>
            <a:ext cx="12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1.5 </a:t>
            </a:r>
            <a:r>
              <a:rPr lang="en-US" dirty="0" err="1" smtClean="0">
                <a:solidFill>
                  <a:srgbClr val="00B050"/>
                </a:solidFill>
              </a:rPr>
              <a:t>lb</a:t>
            </a:r>
            <a:r>
              <a:rPr lang="en-US" dirty="0" smtClean="0">
                <a:solidFill>
                  <a:srgbClr val="00B050"/>
                </a:solidFill>
              </a:rPr>
              <a:t>/cake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2629" y="1488568"/>
            <a:ext cx="140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0.1 </a:t>
            </a:r>
            <a:r>
              <a:rPr lang="en-US" dirty="0" err="1" smtClean="0">
                <a:solidFill>
                  <a:srgbClr val="00B050"/>
                </a:solidFill>
              </a:rPr>
              <a:t>lb</a:t>
            </a:r>
            <a:r>
              <a:rPr lang="en-US" dirty="0" smtClean="0">
                <a:solidFill>
                  <a:srgbClr val="00B050"/>
                </a:solidFill>
              </a:rPr>
              <a:t>/cookie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870" y="2134896"/>
            <a:ext cx="73708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buy 5.0 </a:t>
            </a:r>
            <a:r>
              <a:rPr lang="en-US" dirty="0" err="1" smtClean="0"/>
              <a:t>lbs</a:t>
            </a:r>
            <a:r>
              <a:rPr lang="en-US" dirty="0" smtClean="0"/>
              <a:t> of Flour, how many pounds of cake can you make?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2519" y="4437643"/>
            <a:ext cx="892148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need to make 15.0 </a:t>
            </a:r>
            <a:r>
              <a:rPr lang="en-US" dirty="0" err="1" smtClean="0"/>
              <a:t>lbs</a:t>
            </a:r>
            <a:r>
              <a:rPr lang="en-US" dirty="0" smtClean="0"/>
              <a:t> of Cookies, how many pounds of sugar should you buy?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2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84" y="145789"/>
            <a:ext cx="3293283" cy="2466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301450"/>
            <a:ext cx="221740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Mols</a:t>
            </a:r>
            <a:r>
              <a:rPr lang="en-US" sz="2400" dirty="0" smtClean="0"/>
              <a:t> and Grams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7464" y="889593"/>
            <a:ext cx="5573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are super duper tiny!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don’t weigh much (1 H = 1.67 x 10</a:t>
            </a:r>
            <a:r>
              <a:rPr lang="en-US" baseline="30000" dirty="0" smtClean="0"/>
              <a:t>-27</a:t>
            </a:r>
            <a:r>
              <a:rPr lang="en-US" dirty="0" smtClean="0"/>
              <a:t> kg)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Chemical Reactions are between atoms and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 lab we measure things with scales (grams)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Molecular Weight = Conversion Factor between them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578" y="4238423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 + Cl → </a:t>
            </a:r>
            <a:r>
              <a:rPr lang="en-US" sz="3600" dirty="0" err="1" smtClean="0"/>
              <a:t>NaCl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1015" y="3230087"/>
            <a:ext cx="3633559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Chemical Reaction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2164" y="5385917"/>
            <a:ext cx="359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“1 atom of Na reacts with 1 atom of Cl to make 1 molecule of </a:t>
            </a:r>
            <a:r>
              <a:rPr lang="en-US" dirty="0" err="1" smtClean="0"/>
              <a:t>NaCl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00849" y="3261423"/>
            <a:ext cx="3302764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Chemistry Lab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1921" y="5385917"/>
            <a:ext cx="405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“22.990 g Na reacts with </a:t>
            </a:r>
            <a:r>
              <a:rPr lang="en-US" dirty="0"/>
              <a:t>35.453 g</a:t>
            </a:r>
            <a:r>
              <a:rPr lang="en-US" dirty="0" smtClean="0"/>
              <a:t> Cl to make </a:t>
            </a:r>
            <a:r>
              <a:rPr lang="en-US" dirty="0"/>
              <a:t>58.443 g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9914" y="3223907"/>
            <a:ext cx="9893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MW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65" y="2453345"/>
            <a:ext cx="705298" cy="885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278" y="2468809"/>
            <a:ext cx="714191" cy="8697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3469" y="4238423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 + Cl → </a:t>
            </a:r>
            <a:r>
              <a:rPr lang="en-US" sz="3600" dirty="0" err="1" smtClean="0"/>
              <a:t>NaCl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272546" y="4840736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22.990 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9872" y="4843417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35.453 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6639" y="4840736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58.443 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91414" y="4841081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→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7852" y="48407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0366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333375"/>
            <a:ext cx="26036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5202" y="2521389"/>
            <a:ext cx="168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2 Mg Atoms</a:t>
            </a:r>
            <a:endParaRPr lang="en-US" sz="2400" dirty="0">
              <a:solidFill>
                <a:srgbClr val="92D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0033" y="1495413"/>
            <a:ext cx="8441874" cy="684431"/>
            <a:chOff x="300033" y="1495413"/>
            <a:chExt cx="8441874" cy="684431"/>
          </a:xfrm>
        </p:grpSpPr>
        <p:sp>
          <p:nvSpPr>
            <p:cNvPr id="4" name="TextBox 3"/>
            <p:cNvSpPr txBox="1"/>
            <p:nvPr/>
          </p:nvSpPr>
          <p:spPr>
            <a:xfrm>
              <a:off x="1909886" y="1495413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8902" y="1514466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_</a:t>
              </a:r>
              <a:r>
                <a:rPr lang="en-US" sz="3600" u="sng" dirty="0" smtClean="0"/>
                <a:t>1</a:t>
              </a:r>
              <a:r>
                <a:rPr lang="en-US" sz="3600" dirty="0" smtClean="0"/>
                <a:t>_O</a:t>
              </a:r>
              <a:r>
                <a:rPr lang="en-US" sz="3600" baseline="-25000" dirty="0" smtClean="0"/>
                <a:t>2</a:t>
              </a:r>
              <a:endParaRPr lang="en-US" sz="36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953385" y="161923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8190" y="1533513"/>
              <a:ext cx="18998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_</a:t>
              </a:r>
              <a:r>
                <a:rPr lang="en-US" sz="3600" u="sng" dirty="0" smtClean="0"/>
                <a:t>2</a:t>
              </a:r>
              <a:r>
                <a:rPr lang="en-US" sz="3600" dirty="0" smtClean="0"/>
                <a:t>_ </a:t>
              </a:r>
              <a:r>
                <a:rPr lang="en-US" sz="3600" dirty="0" err="1" smtClean="0"/>
                <a:t>MgO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09662" y="1533513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151" y="1533513"/>
              <a:ext cx="1026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heat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033" y="1504944"/>
              <a:ext cx="15937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u="sng" dirty="0" smtClean="0"/>
                <a:t>_2_</a:t>
              </a:r>
              <a:r>
                <a:rPr lang="en-US" sz="3600" dirty="0" smtClean="0"/>
                <a:t> Mg</a:t>
              </a:r>
              <a:endParaRPr lang="en-US" sz="3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9311" y="255287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1 O</a:t>
            </a:r>
            <a:r>
              <a:rPr lang="en-US" sz="2400" baseline="-25000" dirty="0" smtClean="0">
                <a:solidFill>
                  <a:srgbClr val="92D050"/>
                </a:solidFill>
              </a:rPr>
              <a:t>2</a:t>
            </a:r>
            <a:r>
              <a:rPr lang="en-US" sz="2400" dirty="0" smtClean="0">
                <a:solidFill>
                  <a:srgbClr val="92D050"/>
                </a:solidFill>
              </a:rPr>
              <a:t> Molecule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586" y="2521389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2 </a:t>
            </a:r>
            <a:r>
              <a:rPr lang="en-US" sz="2400" dirty="0" err="1" smtClean="0">
                <a:solidFill>
                  <a:srgbClr val="92D050"/>
                </a:solidFill>
              </a:rPr>
              <a:t>MgO</a:t>
            </a:r>
            <a:r>
              <a:rPr lang="en-US" sz="2400" dirty="0" smtClean="0">
                <a:solidFill>
                  <a:srgbClr val="92D050"/>
                </a:solidFill>
              </a:rPr>
              <a:t> Molecules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3398" y="252138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250 kJ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4744" y="242905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+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2569" y="242905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+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044168" y="2552878"/>
            <a:ext cx="819150" cy="3986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646" y="343258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 </a:t>
            </a:r>
            <a:r>
              <a:rPr lang="en-US" sz="2400" dirty="0" err="1">
                <a:solidFill>
                  <a:srgbClr val="7030A0"/>
                </a:solidFill>
              </a:rPr>
              <a:t>mols</a:t>
            </a:r>
            <a:r>
              <a:rPr lang="en-US" sz="2400" dirty="0">
                <a:solidFill>
                  <a:srgbClr val="7030A0"/>
                </a:solidFill>
              </a:rPr>
              <a:t> Mg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3782" y="338561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 </a:t>
            </a:r>
            <a:r>
              <a:rPr lang="en-US" sz="2400" dirty="0" err="1" smtClean="0">
                <a:solidFill>
                  <a:srgbClr val="7030A0"/>
                </a:solidFill>
              </a:rPr>
              <a:t>mol</a:t>
            </a:r>
            <a:r>
              <a:rPr lang="en-US" sz="2400" dirty="0" smtClean="0">
                <a:solidFill>
                  <a:srgbClr val="7030A0"/>
                </a:solidFill>
              </a:rPr>
              <a:t> O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8190" y="341777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2 </a:t>
            </a:r>
            <a:r>
              <a:rPr lang="en-US" sz="2400" dirty="0" err="1" smtClean="0">
                <a:solidFill>
                  <a:srgbClr val="7030A0"/>
                </a:solidFill>
              </a:rPr>
              <a:t>mols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MgO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3398" y="339214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250 kJ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2569" y="32998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6645" y="32998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907405" y="3449265"/>
            <a:ext cx="819150" cy="39868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8475" y="71897"/>
            <a:ext cx="22955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 – Dalton</a:t>
            </a:r>
          </a:p>
          <a:p>
            <a:r>
              <a:rPr lang="en-US" dirty="0" smtClean="0"/>
              <a:t>Compounds are small whole number ratios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4870" y="6123328"/>
            <a:ext cx="22955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 – Lavoisier</a:t>
            </a:r>
          </a:p>
          <a:p>
            <a:r>
              <a:rPr lang="en-US" dirty="0" smtClean="0"/>
              <a:t>Conservation of Mass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81646" y="4249185"/>
            <a:ext cx="8572500" cy="47625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498" y="4470166"/>
            <a:ext cx="226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(24.305 g/</a:t>
            </a:r>
            <a:r>
              <a:rPr lang="en-US" sz="2400" dirty="0" err="1" smtClean="0">
                <a:solidFill>
                  <a:srgbClr val="FF0000"/>
                </a:solidFill>
              </a:rPr>
              <a:t>mol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78652" y="4485272"/>
            <a:ext cx="249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+ 1 (31.998 g/</a:t>
            </a:r>
            <a:r>
              <a:rPr lang="en-US" sz="2400" dirty="0" err="1" smtClean="0">
                <a:solidFill>
                  <a:srgbClr val="FF0000"/>
                </a:solidFill>
              </a:rPr>
              <a:t>mol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770076" y="4520455"/>
            <a:ext cx="819150" cy="3986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13432" y="4496964"/>
            <a:ext cx="226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(40.304 g/</a:t>
            </a:r>
            <a:r>
              <a:rPr lang="en-US" sz="2400" dirty="0" err="1" smtClean="0">
                <a:solidFill>
                  <a:srgbClr val="FF0000"/>
                </a:solidFill>
              </a:rPr>
              <a:t>mol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94605" y="449696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250 kJ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58672" y="440297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6918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200025"/>
            <a:ext cx="32049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Molecular </a:t>
            </a:r>
            <a:r>
              <a:rPr lang="en-US" sz="2400" dirty="0" smtClean="0"/>
              <a:t>Weight (MW)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42618" y="2373567"/>
            <a:ext cx="2865015" cy="461665"/>
            <a:chOff x="5371722" y="1209146"/>
            <a:chExt cx="2865015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5371722" y="1209146"/>
              <a:ext cx="286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Grams                Moles</a:t>
              </a:r>
              <a:endParaRPr lang="en-US" sz="2400" dirty="0"/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6442669" y="1259108"/>
              <a:ext cx="733529" cy="3617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6357" y="897644"/>
            <a:ext cx="3321230" cy="129266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Molecular Weight (MW)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Mass of 1 mole of an Element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Found on the PT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Units = g/</a:t>
            </a:r>
            <a:r>
              <a:rPr lang="en-US" dirty="0" err="1" smtClean="0"/>
              <a:t>mol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4410" y="1313142"/>
            <a:ext cx="405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 the MW of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9150" y="823587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7" y="3119510"/>
            <a:ext cx="961905" cy="11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72" y="3138558"/>
            <a:ext cx="961905" cy="1152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987" y="3119510"/>
            <a:ext cx="952381" cy="11619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3013" y="2423529"/>
            <a:ext cx="4040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(Al)   = 2 × 26.982 	= 53.964 </a:t>
            </a:r>
            <a:r>
              <a:rPr lang="en-US" dirty="0"/>
              <a:t>g/</a:t>
            </a:r>
            <a:r>
              <a:rPr lang="en-US" dirty="0" err="1"/>
              <a:t>mol</a:t>
            </a:r>
            <a:endParaRPr lang="en-US" dirty="0" smtClean="0"/>
          </a:p>
          <a:p>
            <a:r>
              <a:rPr lang="en-US" dirty="0" smtClean="0"/>
              <a:t>3 (S)     = 3 x 32.066 	= 96.198 </a:t>
            </a:r>
            <a:r>
              <a:rPr lang="en-US" dirty="0"/>
              <a:t>g/</a:t>
            </a:r>
            <a:r>
              <a:rPr lang="en-US" dirty="0" err="1"/>
              <a:t>mol</a:t>
            </a:r>
            <a:endParaRPr lang="en-US" dirty="0" smtClean="0"/>
          </a:p>
          <a:p>
            <a:r>
              <a:rPr lang="en-US" dirty="0" smtClean="0"/>
              <a:t>12 (O)  = 12 x 15.999 	= 191.988 </a:t>
            </a:r>
            <a:r>
              <a:rPr lang="en-US" dirty="0"/>
              <a:t>g/</a:t>
            </a:r>
            <a:r>
              <a:rPr lang="en-US" dirty="0" err="1"/>
              <a:t>mol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24350" y="3295650"/>
            <a:ext cx="4022990" cy="95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19652" y="3355364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342.150 g/</a:t>
            </a:r>
            <a:r>
              <a:rPr lang="en-US" dirty="0" err="1" smtClean="0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6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0" y="1644737"/>
            <a:ext cx="379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 the MW of Al(OH)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67890" y="1135456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5143" y="1644736"/>
            <a:ext cx="366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 the MW of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53323" y="101074"/>
            <a:ext cx="4075350" cy="1219048"/>
            <a:chOff x="456357" y="3090938"/>
            <a:chExt cx="4075350" cy="12190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9802" y="3090938"/>
              <a:ext cx="961905" cy="1219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357" y="3119510"/>
              <a:ext cx="961905" cy="11714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172" y="3138558"/>
              <a:ext cx="961905" cy="11523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1987" y="3119510"/>
              <a:ext cx="952381" cy="116190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153420" y="4490095"/>
            <a:ext cx="336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 the MW of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27043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450" y="1026902"/>
            <a:ext cx="8063089" cy="493159"/>
            <a:chOff x="170114" y="1127386"/>
            <a:chExt cx="8063089" cy="493159"/>
          </a:xfrm>
        </p:grpSpPr>
        <p:sp>
          <p:nvSpPr>
            <p:cNvPr id="3" name="TextBox 2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71505" y="1127389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SO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5327" y="1158880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Al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(SO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114" y="112739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Al(OH)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5132" y="1127386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0114" y="271305"/>
            <a:ext cx="362958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in a Lab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0114" y="2683223"/>
            <a:ext cx="811299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buy 500.0 g of </a:t>
            </a:r>
            <a:r>
              <a:rPr lang="en-US" dirty="0"/>
              <a:t>Al(OH)</a:t>
            </a:r>
            <a:r>
              <a:rPr lang="en-US" baseline="-25000" dirty="0"/>
              <a:t>3</a:t>
            </a:r>
            <a:r>
              <a:rPr lang="en-US" dirty="0" smtClean="0"/>
              <a:t>, how many grams of Al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 </a:t>
            </a:r>
            <a:r>
              <a:rPr lang="en-US" dirty="0" smtClean="0"/>
              <a:t>can you make?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0114" y="4633476"/>
            <a:ext cx="88543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need to make 250.0 grams of H</a:t>
            </a:r>
            <a:r>
              <a:rPr lang="en-US" baseline="-25000" dirty="0" smtClean="0"/>
              <a:t>2</a:t>
            </a:r>
            <a:r>
              <a:rPr lang="en-US" dirty="0" smtClean="0"/>
              <a:t>O, how many grams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should you buy?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2567" y="1520061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78.00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6143" y="1520061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98.08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3655" y="1551555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342.15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9354" y="1539132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18.02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1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0649" y="3380282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Mol</a:t>
            </a:r>
            <a:r>
              <a:rPr lang="en-US" dirty="0" smtClean="0">
                <a:solidFill>
                  <a:schemeClr val="tx1"/>
                </a:solidFill>
              </a:rPr>
              <a:t>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2503" y="3380282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Mol</a:t>
            </a:r>
            <a:r>
              <a:rPr lang="en-US" dirty="0" smtClean="0">
                <a:solidFill>
                  <a:schemeClr val="tx1"/>
                </a:solidFill>
              </a:rPr>
              <a:t>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699849" y="3511899"/>
            <a:ext cx="1842654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6588" y="3879121"/>
            <a:ext cx="135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Mol</a:t>
            </a:r>
            <a:r>
              <a:rPr lang="en-US" sz="1200" dirty="0"/>
              <a:t> </a:t>
            </a:r>
            <a:r>
              <a:rPr lang="en-US" sz="1200" dirty="0" smtClean="0"/>
              <a:t>to </a:t>
            </a:r>
            <a:r>
              <a:rPr lang="en-US" sz="1200" dirty="0" err="1" smtClean="0"/>
              <a:t>Mol</a:t>
            </a:r>
            <a:r>
              <a:rPr lang="en-US" sz="1200" dirty="0" smtClean="0"/>
              <a:t> Ratio </a:t>
            </a:r>
          </a:p>
          <a:p>
            <a:pPr algn="ctr"/>
            <a:r>
              <a:rPr lang="en-US" sz="1200" dirty="0" smtClean="0"/>
              <a:t>from Balanced </a:t>
            </a:r>
            <a:r>
              <a:rPr lang="en-US" sz="1200" dirty="0" err="1" smtClean="0"/>
              <a:t>Eqn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12412" y="3380282"/>
            <a:ext cx="12192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Grams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0740" y="3380282"/>
            <a:ext cx="12192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Grams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1538540" y="3539608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6761703" y="3539608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26288" y="4066616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Molecular Weight</a:t>
            </a:r>
          </a:p>
          <a:p>
            <a:pPr algn="ctr"/>
            <a:r>
              <a:rPr lang="en-US" sz="1200" dirty="0" smtClean="0"/>
              <a:t>g/</a:t>
            </a:r>
            <a:r>
              <a:rPr lang="en-US" sz="1200" dirty="0" err="1" smtClean="0"/>
              <a:t>mol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5784" y="4051850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Molecular Weight</a:t>
            </a:r>
          </a:p>
          <a:p>
            <a:pPr algn="ctr"/>
            <a:r>
              <a:rPr lang="en-US" sz="1200" dirty="0" smtClean="0"/>
              <a:t>g/</a:t>
            </a:r>
            <a:r>
              <a:rPr lang="en-US" sz="1200" dirty="0" err="1" smtClean="0"/>
              <a:t>mol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34519" y="2935698"/>
            <a:ext cx="72167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MW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2271" y="2800125"/>
            <a:ext cx="72167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MW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12619" y="2984425"/>
            <a:ext cx="125867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m</a:t>
            </a:r>
            <a:r>
              <a:rPr lang="en-US" sz="2400" dirty="0" err="1" smtClean="0"/>
              <a:t>ol</a:t>
            </a:r>
            <a:r>
              <a:rPr lang="en-US" sz="2400" dirty="0" smtClean="0"/>
              <a:t>/</a:t>
            </a:r>
            <a:r>
              <a:rPr lang="en-US" sz="2400" dirty="0" err="1" smtClean="0"/>
              <a:t>mol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1015" y="351693"/>
            <a:ext cx="31833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Roadmap to the Future!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49901" y="1527043"/>
            <a:ext cx="5075552" cy="490114"/>
            <a:chOff x="170114" y="1121506"/>
            <a:chExt cx="5075552" cy="490114"/>
          </a:xfrm>
        </p:grpSpPr>
        <p:sp>
          <p:nvSpPr>
            <p:cNvPr id="18" name="TextBox 17"/>
            <p:cNvSpPr txBox="1"/>
            <p:nvPr/>
          </p:nvSpPr>
          <p:spPr>
            <a:xfrm>
              <a:off x="995911" y="112738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6592" y="1149955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B</a:t>
              </a:r>
              <a:endParaRPr lang="en-US" sz="2400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232406" y="1184490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1750" y="1121506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C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86607" y="11215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114" y="1127390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39649" y="1121506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 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013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40" y="394728"/>
            <a:ext cx="133344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1450" y="1026902"/>
            <a:ext cx="7927346" cy="493159"/>
            <a:chOff x="170114" y="1127386"/>
            <a:chExt cx="7927346" cy="493159"/>
          </a:xfrm>
        </p:grpSpPr>
        <p:sp>
          <p:nvSpPr>
            <p:cNvPr id="4" name="TextBox 3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1505" y="1127389"/>
              <a:ext cx="141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Fe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5327" y="1158880"/>
              <a:ext cx="938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2</a:t>
              </a:r>
              <a:r>
                <a:rPr lang="en-US" sz="2400" dirty="0" smtClean="0"/>
                <a:t>_Fe</a:t>
              </a:r>
              <a:endParaRPr lang="en-US" sz="2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114" y="1127390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_3_</a:t>
              </a:r>
              <a:r>
                <a:rPr lang="en-US" sz="2400" dirty="0" smtClean="0"/>
                <a:t> C  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5132" y="1127386"/>
              <a:ext cx="10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_CO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114" y="2683223"/>
            <a:ext cx="77047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I need to produce 500.0 g of Fe, how many grams of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do I need?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0114" y="4633476"/>
            <a:ext cx="738638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start with 45.50 g of C, how many grams of CO can you make?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0440" y="1511200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12.011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2893" y="1551555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159.687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6528" y="1576561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55.845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9354" y="1539132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28.01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8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40" y="394728"/>
            <a:ext cx="133344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1450" y="1015979"/>
            <a:ext cx="7744091" cy="504082"/>
            <a:chOff x="170114" y="1116463"/>
            <a:chExt cx="7744091" cy="504082"/>
          </a:xfrm>
        </p:grpSpPr>
        <p:sp>
          <p:nvSpPr>
            <p:cNvPr id="4" name="TextBox 3"/>
            <p:cNvSpPr txBox="1"/>
            <p:nvPr/>
          </p:nvSpPr>
          <p:spPr>
            <a:xfrm>
              <a:off x="1894795" y="11164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1505" y="1127389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Cl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5327" y="1158880"/>
              <a:ext cx="1428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2</a:t>
              </a:r>
              <a:r>
                <a:rPr lang="en-US" sz="2400" dirty="0" smtClean="0"/>
                <a:t>_NH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Cl</a:t>
              </a:r>
              <a:endParaRPr lang="en-US" sz="2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114" y="1127390"/>
              <a:ext cx="1478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NH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I  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5132" y="1127386"/>
              <a:ext cx="829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_I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114" y="2683223"/>
            <a:ext cx="862306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I have 250.0 g of NH</a:t>
            </a:r>
            <a:r>
              <a:rPr lang="en-US" baseline="-25000" dirty="0" smtClean="0"/>
              <a:t>4</a:t>
            </a:r>
            <a:r>
              <a:rPr lang="en-US" dirty="0" smtClean="0"/>
              <a:t>I, how many grams of Cl</a:t>
            </a:r>
            <a:r>
              <a:rPr lang="en-US" baseline="-25000" dirty="0" smtClean="0"/>
              <a:t>2</a:t>
            </a:r>
            <a:r>
              <a:rPr lang="en-US" dirty="0" smtClean="0"/>
              <a:t> will I need to finish the reaction?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0114" y="4633476"/>
            <a:ext cx="818345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I you made 150.0 g of NH</a:t>
            </a:r>
            <a:r>
              <a:rPr lang="en-US" baseline="-25000" dirty="0" smtClean="0"/>
              <a:t>4</a:t>
            </a:r>
            <a:r>
              <a:rPr lang="en-US" dirty="0" smtClean="0"/>
              <a:t>Cl, how many grams of I</a:t>
            </a:r>
            <a:r>
              <a:rPr lang="en-US" baseline="-25000" dirty="0" smtClean="0"/>
              <a:t>2</a:t>
            </a:r>
            <a:r>
              <a:rPr lang="en-US" dirty="0" smtClean="0"/>
              <a:t> would you also make?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0440" y="1511200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144.94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7178" y="1539132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70.906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6528" y="1576561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53.492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4479" y="1547644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253.808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8586" y="309720"/>
            <a:ext cx="386862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Baking = Chemistry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7" y="1127176"/>
            <a:ext cx="3757249" cy="250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850" r="10386"/>
          <a:stretch/>
        </p:blipFill>
        <p:spPr>
          <a:xfrm>
            <a:off x="120577" y="3877373"/>
            <a:ext cx="3737987" cy="2775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854" y="1127176"/>
            <a:ext cx="4755131" cy="2500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854" y="3687745"/>
            <a:ext cx="4755131" cy="3164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4056" y="1205969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00B050"/>
                </a:solidFill>
              </a:rPr>
              <a:t>=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8789" y="4177769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00B050"/>
                </a:solidFill>
              </a:rPr>
              <a:t>=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50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52" y="137529"/>
            <a:ext cx="2145448" cy="1206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883" y="343423"/>
            <a:ext cx="215636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Baking Cookies!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39060" y="1868992"/>
            <a:ext cx="2366353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500.0 g Flour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200.0 g Sugar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120.0 g Eggs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2.5 g Baking Soda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883" y="1868991"/>
            <a:ext cx="3510769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 cups Flour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2 cups Sugar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2 Eggs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1.5 teaspoons Baking Soda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6496" y="1407327"/>
            <a:ext cx="315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Measurements by Mass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83" y="1377180"/>
            <a:ext cx="351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Measurements by Amount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720" y="4049486"/>
            <a:ext cx="50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 cups F + 2 cups S + 2 eggs + 1.5 tsp BS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351" y="4049486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36 cookies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06496" y="4079633"/>
            <a:ext cx="819150" cy="3986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19" y="4815282"/>
            <a:ext cx="5786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500.0 g F + 200.0 g S + 120.0 g eggs + 2.5 g BS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578" y="4815282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36 cookies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98723" y="4845429"/>
            <a:ext cx="819150" cy="39868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858567" y="2325685"/>
            <a:ext cx="1985533" cy="739062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61851" y="1801036"/>
            <a:ext cx="6431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CF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930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0694" y="1006056"/>
            <a:ext cx="8356910" cy="482515"/>
            <a:chOff x="170114" y="1106540"/>
            <a:chExt cx="8356910" cy="482515"/>
          </a:xfrm>
        </p:grpSpPr>
        <p:sp>
          <p:nvSpPr>
            <p:cNvPr id="4" name="TextBox 3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1505" y="1127389"/>
              <a:ext cx="2054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cups Sugar</a:t>
              </a:r>
              <a:endParaRPr lang="en-US" sz="24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417322" y="1158880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6472" y="1106540"/>
              <a:ext cx="1311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Cake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0187" y="112738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114" y="1127390"/>
              <a:ext cx="2000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cups Flour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8741" y="1127387"/>
              <a:ext cx="1688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 Cookies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114" y="271305"/>
            <a:ext cx="33791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Baking Cakes and Cookies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2270" y="2019718"/>
            <a:ext cx="661777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have 10 cups of Flour, how many cakes can you make?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0114" y="4453094"/>
            <a:ext cx="6360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I need to back 20 cookies.  How much Sugar do I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83" y="323326"/>
            <a:ext cx="29879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Baking and Chemistry!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108" y="2042389"/>
            <a:ext cx="11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“specks” of flour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66809" y="168305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6552" y="141219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4748" y="134687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69606" y="168305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80176" y="1477505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33245" y="121474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5924" y="112603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4783" y="168305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41363" y="5434707"/>
            <a:ext cx="1169441" cy="1226680"/>
            <a:chOff x="692363" y="4399727"/>
            <a:chExt cx="1169441" cy="1226680"/>
          </a:xfrm>
        </p:grpSpPr>
        <p:sp>
          <p:nvSpPr>
            <p:cNvPr id="4" name="TextBox 3"/>
            <p:cNvSpPr txBox="1"/>
            <p:nvPr/>
          </p:nvSpPr>
          <p:spPr>
            <a:xfrm>
              <a:off x="861941" y="5257075"/>
              <a:ext cx="999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Atoms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24389" y="4956754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74132" y="4685886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42328" y="4620571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427186" y="4956754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37756" y="4751200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490825" y="4488441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43504" y="4399727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2363" y="4956753"/>
              <a:ext cx="130628" cy="1306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1887" y="3218471"/>
            <a:ext cx="1111861" cy="1489517"/>
            <a:chOff x="3429046" y="2400108"/>
            <a:chExt cx="1111861" cy="1489517"/>
          </a:xfrm>
        </p:grpSpPr>
        <p:sp>
          <p:nvSpPr>
            <p:cNvPr id="21" name="TextBox 20"/>
            <p:cNvSpPr txBox="1"/>
            <p:nvPr/>
          </p:nvSpPr>
          <p:spPr>
            <a:xfrm>
              <a:off x="3429046" y="3243294"/>
              <a:ext cx="1111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“grains” of sugar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796912" y="2957135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46655" y="2686267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14851" y="2620952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99709" y="2957135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10279" y="2751581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63348" y="2488822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16027" y="2400108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64886" y="2957134"/>
              <a:ext cx="130628" cy="130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2329129" y="1273735"/>
            <a:ext cx="612949" cy="538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332064" y="3372499"/>
            <a:ext cx="612949" cy="5381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329129" y="5505447"/>
            <a:ext cx="612949" cy="5381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111" y="2720988"/>
            <a:ext cx="2844279" cy="18961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t="10372" b="22708"/>
          <a:stretch/>
        </p:blipFill>
        <p:spPr>
          <a:xfrm>
            <a:off x="3464499" y="134548"/>
            <a:ext cx="2412463" cy="24216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886" y="4633588"/>
            <a:ext cx="3523983" cy="21745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49494" y="1022209"/>
            <a:ext cx="109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Cups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39771" y="3112269"/>
            <a:ext cx="109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Cups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0112" y="4988570"/>
            <a:ext cx="219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mole</a:t>
            </a:r>
          </a:p>
          <a:p>
            <a:r>
              <a:rPr lang="en-US" sz="3600" dirty="0" smtClean="0"/>
              <a:t>6.02 x 10</a:t>
            </a:r>
            <a:r>
              <a:rPr lang="en-US" sz="3600" baseline="30000" dirty="0" smtClean="0"/>
              <a:t>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476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450" y="1026902"/>
            <a:ext cx="8063089" cy="493159"/>
            <a:chOff x="170114" y="1127386"/>
            <a:chExt cx="8063089" cy="493159"/>
          </a:xfrm>
        </p:grpSpPr>
        <p:sp>
          <p:nvSpPr>
            <p:cNvPr id="3" name="TextBox 2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71505" y="1127389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SO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5327" y="1158880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Al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(SO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114" y="112739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Al(OH)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5132" y="1127386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0114" y="271305"/>
            <a:ext cx="362958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in a Lab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269" y="2019718"/>
            <a:ext cx="73338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Question:  You have 10 </a:t>
            </a:r>
            <a:r>
              <a:rPr lang="en-US" dirty="0" err="1" smtClean="0"/>
              <a:t>mols</a:t>
            </a:r>
            <a:r>
              <a:rPr lang="en-US" dirty="0" smtClean="0"/>
              <a:t> of </a:t>
            </a:r>
            <a:r>
              <a:rPr lang="en-US" dirty="0"/>
              <a:t>Al(OH)</a:t>
            </a:r>
            <a:r>
              <a:rPr lang="en-US" baseline="-25000" dirty="0"/>
              <a:t>3</a:t>
            </a:r>
            <a:r>
              <a:rPr lang="en-US" dirty="0" smtClean="0"/>
              <a:t>, how much Al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can you make?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0114" y="4453094"/>
            <a:ext cx="767710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I need to make 20 </a:t>
            </a:r>
            <a:r>
              <a:rPr lang="en-US" dirty="0" err="1" smtClean="0"/>
              <a:t>mols</a:t>
            </a:r>
            <a:r>
              <a:rPr lang="en-US" dirty="0" smtClean="0"/>
              <a:t> of H</a:t>
            </a:r>
            <a:r>
              <a:rPr lang="en-US" baseline="-25000" dirty="0" smtClean="0"/>
              <a:t>2</a:t>
            </a:r>
            <a:r>
              <a:rPr lang="en-US" dirty="0" smtClean="0"/>
              <a:t>O.  How many </a:t>
            </a:r>
            <a:r>
              <a:rPr lang="en-US" dirty="0" err="1" smtClean="0"/>
              <a:t>mols</a:t>
            </a:r>
            <a:r>
              <a:rPr lang="en-US" dirty="0" smtClean="0"/>
              <a:t> of 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do I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3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954" y="128381"/>
            <a:ext cx="29879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Baking and Chemistry!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4" y="2189986"/>
            <a:ext cx="3107377" cy="4466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031" y="1631177"/>
            <a:ext cx="270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Grams                Cups</a:t>
            </a:r>
            <a:endParaRPr lang="en-US" sz="2400" dirty="0"/>
          </a:p>
        </p:txBody>
      </p:sp>
      <p:sp>
        <p:nvSpPr>
          <p:cNvPr id="6" name="Left-Right Arrow 5"/>
          <p:cNvSpPr/>
          <p:nvPr/>
        </p:nvSpPr>
        <p:spPr>
          <a:xfrm>
            <a:off x="1647930" y="1681139"/>
            <a:ext cx="733529" cy="3617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72" y="3161368"/>
            <a:ext cx="933333" cy="11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59" y="3161368"/>
            <a:ext cx="961905" cy="11714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28918" y="2516442"/>
            <a:ext cx="2865015" cy="461665"/>
            <a:chOff x="5371722" y="1209146"/>
            <a:chExt cx="2865015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5371722" y="1209146"/>
              <a:ext cx="286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Grams                Moles</a:t>
              </a:r>
              <a:endParaRPr lang="en-US" sz="2400" dirty="0"/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6442669" y="1259108"/>
              <a:ext cx="733529" cy="3617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42657" y="1040519"/>
            <a:ext cx="3321230" cy="129266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Molecular Weight (MW)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Mass of 1 mole of an Element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Found on the PT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Units = g/</a:t>
            </a:r>
            <a:r>
              <a:rPr lang="en-US" dirty="0" err="1" smtClean="0"/>
              <a:t>mol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566" y="1082690"/>
            <a:ext cx="28082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a Cookbook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3572" y="4880664"/>
            <a:ext cx="2666114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Avagadro’s</a:t>
            </a:r>
            <a:r>
              <a:rPr lang="en-US" sz="2400" dirty="0" smtClean="0"/>
              <a:t> Number</a:t>
            </a:r>
          </a:p>
          <a:p>
            <a:endParaRPr lang="en-US" sz="2400" dirty="0"/>
          </a:p>
          <a:p>
            <a:r>
              <a:rPr lang="en-US" sz="2400" dirty="0" smtClean="0"/>
              <a:t>1 mole = 6.02 x 10</a:t>
            </a:r>
            <a:r>
              <a:rPr lang="en-US" sz="2400" baseline="30000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1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12" y="1132629"/>
            <a:ext cx="3798412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Avagadro’s</a:t>
            </a:r>
            <a:r>
              <a:rPr lang="en-US" sz="2400" dirty="0" smtClean="0"/>
              <a:t> Number</a:t>
            </a:r>
          </a:p>
          <a:p>
            <a:endParaRPr lang="en-US" sz="2400" dirty="0"/>
          </a:p>
          <a:p>
            <a:r>
              <a:rPr lang="en-US" sz="2400" dirty="0" smtClean="0"/>
              <a:t>1 mole = 6.02 x 10</a:t>
            </a:r>
            <a:r>
              <a:rPr lang="en-US" sz="2400" baseline="30000" dirty="0" smtClean="0"/>
              <a:t>23 </a:t>
            </a:r>
            <a:r>
              <a:rPr lang="en-US" sz="2400" dirty="0" smtClean="0"/>
              <a:t>anything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112" y="411982"/>
            <a:ext cx="378257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What is </a:t>
            </a:r>
            <a:r>
              <a:rPr lang="en-US" sz="2400" dirty="0" err="1" smtClean="0"/>
              <a:t>Avagadro’s</a:t>
            </a:r>
            <a:r>
              <a:rPr lang="en-US" sz="2400" dirty="0" smtClean="0"/>
              <a:t> Number?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2" y="3171186"/>
            <a:ext cx="5682195" cy="3506329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4180181" y="1386124"/>
            <a:ext cx="1497205" cy="693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8043" y="963330"/>
            <a:ext cx="3227331" cy="16619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It’s a lot like…</a:t>
            </a:r>
          </a:p>
          <a:p>
            <a:endParaRPr lang="en-US" sz="2400" dirty="0"/>
          </a:p>
          <a:p>
            <a:r>
              <a:rPr lang="en-US" dirty="0" smtClean="0"/>
              <a:t>1 dozen eggs = 12 eggs</a:t>
            </a:r>
          </a:p>
          <a:p>
            <a:r>
              <a:rPr lang="en-US" dirty="0" smtClean="0"/>
              <a:t>1 dozen donuts = 12 donuts</a:t>
            </a:r>
          </a:p>
          <a:p>
            <a:r>
              <a:rPr lang="en-US" dirty="0" smtClean="0"/>
              <a:t>1 ream paper = 500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8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4" y="2189986"/>
            <a:ext cx="3107377" cy="446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031" y="1631177"/>
            <a:ext cx="270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Grams                Cups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0566" y="1082690"/>
            <a:ext cx="28082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a Cookbook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870" y="251208"/>
            <a:ext cx="242874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Baking by Mass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83" y="2164157"/>
            <a:ext cx="4518148" cy="45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918</Words>
  <Application>Microsoft Office PowerPoint</Application>
  <PresentationFormat>On-screen Show (4:3)</PresentationFormat>
  <Paragraphs>213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55</cp:revision>
  <dcterms:created xsi:type="dcterms:W3CDTF">2020-03-25T15:59:49Z</dcterms:created>
  <dcterms:modified xsi:type="dcterms:W3CDTF">2021-10-03T20:43:34Z</dcterms:modified>
</cp:coreProperties>
</file>