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8" r:id="rId6"/>
    <p:sldId id="269" r:id="rId7"/>
    <p:sldId id="267" r:id="rId8"/>
    <p:sldId id="270" r:id="rId9"/>
    <p:sldId id="271" r:id="rId10"/>
    <p:sldId id="272" r:id="rId11"/>
    <p:sldId id="273" r:id="rId12"/>
    <p:sldId id="275" r:id="rId13"/>
    <p:sldId id="276" r:id="rId14"/>
    <p:sldId id="27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Single Displacement Reactions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Combustion Reactions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Mix it all up!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5d </a:t>
            </a:r>
            <a:r>
              <a:rPr lang="en-US" dirty="0" smtClean="0"/>
              <a:t>+ EP’s!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8 (old book)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87103" y="206597"/>
            <a:ext cx="74835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101 Fall </a:t>
            </a:r>
            <a:r>
              <a:rPr lang="en-US" sz="3200" dirty="0" smtClean="0"/>
              <a:t>2021</a:t>
            </a:r>
            <a:endParaRPr lang="en-US" sz="3200" dirty="0" smtClean="0"/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5d </a:t>
            </a:r>
            <a:r>
              <a:rPr lang="en-US" sz="3200" dirty="0" smtClean="0"/>
              <a:t>– SD and Combustion Reactions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1076325"/>
            <a:ext cx="2769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(g) + ___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3147935" y="10763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736" y="3781425"/>
            <a:ext cx="291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10</a:t>
            </a:r>
            <a:r>
              <a:rPr lang="en-US" sz="2000" dirty="0" smtClean="0"/>
              <a:t> (</a:t>
            </a:r>
            <a:r>
              <a:rPr lang="en-US" sz="2000" dirty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+  </a:t>
            </a:r>
            <a:r>
              <a:rPr lang="en-US" sz="2000" dirty="0"/>
              <a:t>___ O</a:t>
            </a:r>
            <a:r>
              <a:rPr lang="en-US" sz="2000" baseline="-25000" dirty="0"/>
              <a:t>2</a:t>
            </a:r>
            <a:r>
              <a:rPr lang="en-US" sz="2000" dirty="0"/>
              <a:t> (g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147935" y="37814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75" y="238125"/>
            <a:ext cx="10669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1329" y="1137881"/>
            <a:ext cx="3056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OH (</a:t>
            </a:r>
            <a:r>
              <a:rPr lang="en-US" sz="2000" dirty="0" smtClean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+ ___ 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147935" y="107632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67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3263329" cy="461665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All mixed up!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305" y="1102170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/>
              <a:t>g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515538" y="107135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358" y="2206547"/>
            <a:ext cx="356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 (g</a:t>
            </a:r>
            <a:r>
              <a:rPr lang="en-US" sz="2000" dirty="0" smtClean="0"/>
              <a:t>)  +  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COOH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887285" y="218051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819" y="4705562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642099" y="4653497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6009125"/>
            <a:ext cx="300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636076" y="599439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358" y="3379404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FeCl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Al  (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384867" y="3364669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05" y="281354"/>
            <a:ext cx="2777940" cy="46166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You Try It – Answers!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1305" y="1102170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/>
              <a:t>g</a:t>
            </a:r>
            <a:r>
              <a:rPr lang="en-US" sz="2000" dirty="0" smtClean="0"/>
              <a:t>) + ___ </a:t>
            </a:r>
            <a:r>
              <a:rPr lang="en-US" sz="2000" dirty="0" err="1" smtClean="0"/>
              <a:t>NaCl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515538" y="107135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5358" y="2206547"/>
            <a:ext cx="3569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/>
              <a:t>O</a:t>
            </a:r>
            <a:r>
              <a:rPr lang="en-US" sz="2000" baseline="-25000" dirty="0"/>
              <a:t>2</a:t>
            </a:r>
            <a:r>
              <a:rPr lang="en-US" sz="2000" dirty="0"/>
              <a:t>  (g</a:t>
            </a:r>
            <a:r>
              <a:rPr lang="en-US" sz="2000" dirty="0" smtClean="0"/>
              <a:t>)  +  ___ 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COOH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887285" y="2180514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997" y="4741331"/>
            <a:ext cx="434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PO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4301132" y="4715298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450" y="6009125"/>
            <a:ext cx="300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(</a:t>
            </a:r>
            <a:r>
              <a:rPr lang="en-US" sz="2000" dirty="0" err="1" smtClean="0"/>
              <a:t>aq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0" name="Right Arrow 9"/>
          <p:cNvSpPr/>
          <p:nvPr/>
        </p:nvSpPr>
        <p:spPr>
          <a:xfrm>
            <a:off x="3636076" y="5994390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5358" y="3379404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FeCl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Al (</a:t>
            </a:r>
            <a:r>
              <a:rPr lang="en-US" sz="2000" dirty="0"/>
              <a:t>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12" name="Right Arrow 11"/>
          <p:cNvSpPr/>
          <p:nvPr/>
        </p:nvSpPr>
        <p:spPr>
          <a:xfrm>
            <a:off x="3384867" y="3364669"/>
            <a:ext cx="502418" cy="452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89703" y="1117325"/>
            <a:ext cx="2869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___ </a:t>
            </a:r>
            <a:r>
              <a:rPr lang="en-US" sz="2000" dirty="0" err="1" smtClean="0">
                <a:solidFill>
                  <a:srgbClr val="00B050"/>
                </a:solidFill>
              </a:rPr>
              <a:t>NaF</a:t>
            </a:r>
            <a:r>
              <a:rPr lang="en-US" sz="2000" dirty="0" smtClean="0">
                <a:solidFill>
                  <a:srgbClr val="00B050"/>
                </a:solidFill>
              </a:rPr>
              <a:t> (</a:t>
            </a:r>
            <a:r>
              <a:rPr lang="en-US" sz="2000" dirty="0" err="1" smtClean="0">
                <a:solidFill>
                  <a:srgbClr val="00B050"/>
                </a:solidFill>
              </a:rPr>
              <a:t>aq</a:t>
            </a:r>
            <a:r>
              <a:rPr lang="en-US" sz="2000" dirty="0" smtClean="0">
                <a:solidFill>
                  <a:srgbClr val="00B050"/>
                </a:solidFill>
              </a:rPr>
              <a:t>) + ___ Cl</a:t>
            </a:r>
            <a:r>
              <a:rPr lang="en-US" sz="2000" baseline="-25000" dirty="0" smtClean="0">
                <a:solidFill>
                  <a:srgbClr val="00B050"/>
                </a:solidFill>
              </a:rPr>
              <a:t>2</a:t>
            </a:r>
            <a:r>
              <a:rPr lang="en-US" sz="2000" dirty="0" smtClean="0">
                <a:solidFill>
                  <a:srgbClr val="00B050"/>
                </a:solidFill>
              </a:rPr>
              <a:t>  (g)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219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069" y="10485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1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8536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2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0194" y="10596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2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2383" y="2203488"/>
            <a:ext cx="3706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___ CO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  </a:t>
            </a:r>
            <a:r>
              <a:rPr lang="en-US" sz="2000" dirty="0">
                <a:solidFill>
                  <a:srgbClr val="7030A0"/>
                </a:solidFill>
              </a:rPr>
              <a:t>(g</a:t>
            </a:r>
            <a:r>
              <a:rPr lang="en-US" sz="2000" dirty="0" smtClean="0">
                <a:solidFill>
                  <a:srgbClr val="7030A0"/>
                </a:solidFill>
              </a:rPr>
              <a:t>)  +  ___ H</a:t>
            </a:r>
            <a:r>
              <a:rPr lang="en-US" sz="2000" baseline="-25000" dirty="0" smtClean="0">
                <a:solidFill>
                  <a:srgbClr val="7030A0"/>
                </a:solidFill>
              </a:rPr>
              <a:t>2</a:t>
            </a:r>
            <a:r>
              <a:rPr lang="en-US" sz="2000" dirty="0" smtClean="0">
                <a:solidFill>
                  <a:srgbClr val="7030A0"/>
                </a:solidFill>
              </a:rPr>
              <a:t>O (g) + Heat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7449" y="2163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8756" y="21638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7853" y="2163831"/>
            <a:ext cx="334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981" y="2178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0101" y="3378896"/>
            <a:ext cx="2893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___ AlCl</a:t>
            </a:r>
            <a:r>
              <a:rPr lang="en-US" sz="2000" baseline="-25000" dirty="0">
                <a:solidFill>
                  <a:srgbClr val="C00000"/>
                </a:solidFill>
              </a:rPr>
              <a:t>3</a:t>
            </a:r>
            <a:r>
              <a:rPr lang="en-US" sz="2000" dirty="0" smtClean="0">
                <a:solidFill>
                  <a:srgbClr val="C00000"/>
                </a:solidFill>
              </a:rPr>
              <a:t> (</a:t>
            </a:r>
            <a:r>
              <a:rPr lang="en-US" sz="2000" dirty="0" err="1" smtClean="0">
                <a:solidFill>
                  <a:srgbClr val="C00000"/>
                </a:solidFill>
              </a:rPr>
              <a:t>aq</a:t>
            </a:r>
            <a:r>
              <a:rPr lang="en-US" sz="2000" dirty="0" smtClean="0">
                <a:solidFill>
                  <a:srgbClr val="C00000"/>
                </a:solidFill>
              </a:rPr>
              <a:t>) + ___ Fe (</a:t>
            </a:r>
            <a:r>
              <a:rPr lang="en-US" sz="2000" dirty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1501" y="332124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8943" y="33376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737" y="331005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72069" y="333760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0442" y="4715298"/>
            <a:ext cx="410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___ Mg</a:t>
            </a:r>
            <a:r>
              <a:rPr lang="en-US" sz="2000" baseline="-25000" dirty="0" smtClean="0">
                <a:solidFill>
                  <a:srgbClr val="00B0F0"/>
                </a:solidFill>
              </a:rPr>
              <a:t>3</a:t>
            </a:r>
            <a:r>
              <a:rPr lang="en-US" sz="2000" dirty="0" smtClean="0">
                <a:solidFill>
                  <a:srgbClr val="00B0F0"/>
                </a:solidFill>
              </a:rPr>
              <a:t>(PO</a:t>
            </a:r>
            <a:r>
              <a:rPr lang="en-US" sz="2000" baseline="-25000" dirty="0">
                <a:solidFill>
                  <a:srgbClr val="00B0F0"/>
                </a:solidFill>
              </a:rPr>
              <a:t>4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r>
              <a:rPr lang="en-US" sz="2000" baseline="-25000" dirty="0" smtClean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 (s) + ___ </a:t>
            </a:r>
            <a:r>
              <a:rPr lang="en-US" sz="2000" dirty="0">
                <a:solidFill>
                  <a:srgbClr val="00B0F0"/>
                </a:solidFill>
              </a:rPr>
              <a:t>HC</a:t>
            </a:r>
            <a:r>
              <a:rPr lang="en-US" sz="2000" baseline="-25000" dirty="0">
                <a:solidFill>
                  <a:srgbClr val="00B0F0"/>
                </a:solidFill>
              </a:rPr>
              <a:t>2</a:t>
            </a:r>
            <a:r>
              <a:rPr lang="en-US" sz="2000" dirty="0">
                <a:solidFill>
                  <a:srgbClr val="00B0F0"/>
                </a:solidFill>
              </a:rPr>
              <a:t>H</a:t>
            </a:r>
            <a:r>
              <a:rPr lang="en-US" sz="2000" baseline="-25000" dirty="0">
                <a:solidFill>
                  <a:srgbClr val="00B0F0"/>
                </a:solidFill>
              </a:rPr>
              <a:t>3</a:t>
            </a:r>
            <a:r>
              <a:rPr lang="en-US" sz="2000" dirty="0">
                <a:solidFill>
                  <a:srgbClr val="00B0F0"/>
                </a:solidFill>
              </a:rPr>
              <a:t>O</a:t>
            </a:r>
            <a:r>
              <a:rPr lang="en-US" sz="2000" baseline="-25000" dirty="0">
                <a:solidFill>
                  <a:srgbClr val="00B0F0"/>
                </a:solidFill>
              </a:rPr>
              <a:t>2</a:t>
            </a:r>
            <a:r>
              <a:rPr lang="en-US" sz="2000" dirty="0" smtClean="0">
                <a:solidFill>
                  <a:srgbClr val="00B0F0"/>
                </a:solidFill>
              </a:rPr>
              <a:t>  (</a:t>
            </a:r>
            <a:r>
              <a:rPr lang="en-US" sz="2000" dirty="0" err="1" smtClean="0">
                <a:solidFill>
                  <a:srgbClr val="00B0F0"/>
                </a:solidFill>
              </a:rPr>
              <a:t>aq</a:t>
            </a:r>
            <a:r>
              <a:rPr lang="en-US" sz="2000" dirty="0" smtClean="0">
                <a:solidFill>
                  <a:srgbClr val="00B0F0"/>
                </a:solidFill>
              </a:rPr>
              <a:t>)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726" y="46883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3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2651" y="470400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2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96207" y="46883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1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49041" y="46837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6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1132" y="6009125"/>
            <a:ext cx="550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23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76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7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90525"/>
            <a:ext cx="335412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Single Displacement (SD)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849" y="1204823"/>
            <a:ext cx="4152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AKA – Single Replacement, Oxidation/Reduction, Redox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2 Main Types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Cations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Anions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Recognize – </a:t>
            </a:r>
            <a:r>
              <a:rPr lang="en-US" dirty="0" smtClean="0"/>
              <a:t>E + C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Mechanism – </a:t>
            </a:r>
            <a:r>
              <a:rPr lang="en-US" b="1" u="sng" dirty="0"/>
              <a:t>Swap</a:t>
            </a:r>
            <a:r>
              <a:rPr lang="en-US" dirty="0"/>
              <a:t> </a:t>
            </a:r>
            <a:r>
              <a:rPr lang="en-US" dirty="0" smtClean="0"/>
              <a:t>ONE </a:t>
            </a:r>
            <a:r>
              <a:rPr lang="en-US" dirty="0" smtClean="0">
                <a:solidFill>
                  <a:srgbClr val="FF0000"/>
                </a:solidFill>
              </a:rPr>
              <a:t>Cation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92D050"/>
                </a:solidFill>
              </a:rPr>
              <a:t>Anion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Does it occur – Activity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" y="3790146"/>
            <a:ext cx="8446423" cy="1766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4134" y="594836"/>
            <a:ext cx="4043928" cy="30469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Determine type of Reaction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Does it occur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Mechanism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Charges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Diatomics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States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Miscellaneous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Balance atoms (reaction)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48" y="5520597"/>
            <a:ext cx="77189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more active species will displace the less active species to make a compound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6102" y="594595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0053" y="6315287"/>
            <a:ext cx="65333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the more active species is in the compound nothing happens (NR)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9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55" y="265985"/>
            <a:ext cx="184287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Swap Cations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3700" y="1009650"/>
            <a:ext cx="2834815" cy="971549"/>
            <a:chOff x="695325" y="1762125"/>
            <a:chExt cx="2834815" cy="971549"/>
          </a:xfrm>
        </p:grpSpPr>
        <p:sp>
          <p:nvSpPr>
            <p:cNvPr id="4" name="TextBox 3"/>
            <p:cNvSpPr txBox="1"/>
            <p:nvPr/>
          </p:nvSpPr>
          <p:spPr>
            <a:xfrm>
              <a:off x="695325" y="1762125"/>
              <a:ext cx="28348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 </a:t>
              </a:r>
              <a:r>
                <a:rPr lang="en-US" sz="3200" dirty="0"/>
                <a:t>+</a:t>
              </a:r>
              <a:r>
                <a:rPr lang="en-US" sz="3200" dirty="0" smtClean="0"/>
                <a:t> CA → EA + C</a:t>
              </a:r>
              <a:endParaRPr lang="en-US" sz="3200" dirty="0"/>
            </a:p>
          </p:txBody>
        </p:sp>
        <p:sp>
          <p:nvSpPr>
            <p:cNvPr id="6" name="Curved Left Arrow 5"/>
            <p:cNvSpPr/>
            <p:nvPr/>
          </p:nvSpPr>
          <p:spPr>
            <a:xfrm rot="16200000" flipH="1">
              <a:off x="1011526" y="2106900"/>
              <a:ext cx="479137" cy="77441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59413" y="2290785"/>
            <a:ext cx="40427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01761" y="2361469"/>
            <a:ext cx="1908536" cy="461666"/>
            <a:chOff x="6677025" y="5167013"/>
            <a:chExt cx="1908536" cy="461666"/>
          </a:xfrm>
        </p:grpSpPr>
        <p:sp>
          <p:nvSpPr>
            <p:cNvPr id="9" name="TextBox 8"/>
            <p:cNvSpPr txBox="1"/>
            <p:nvPr/>
          </p:nvSpPr>
          <p:spPr>
            <a:xfrm>
              <a:off x="6677025" y="5167013"/>
              <a:ext cx="98969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Cation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6720" y="5167014"/>
              <a:ext cx="91884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65191" y="2276199"/>
            <a:ext cx="9896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454628" y="2276197"/>
            <a:ext cx="91884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Anion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895970" y="2328562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Left Arrow 18"/>
          <p:cNvSpPr/>
          <p:nvPr/>
        </p:nvSpPr>
        <p:spPr>
          <a:xfrm rot="16200000" flipH="1">
            <a:off x="1123153" y="2423929"/>
            <a:ext cx="711355" cy="15380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8471" y="217680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39852" y="2325732"/>
            <a:ext cx="4042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6754950" y="223622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16822" b="12603"/>
          <a:stretch/>
        </p:blipFill>
        <p:spPr>
          <a:xfrm>
            <a:off x="2847629" y="3564332"/>
            <a:ext cx="5734050" cy="30384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09820" y="4591050"/>
            <a:ext cx="193354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Activity Series</a:t>
            </a:r>
          </a:p>
          <a:p>
            <a:pPr algn="ctr"/>
            <a:r>
              <a:rPr lang="en-US" sz="2400" dirty="0" smtClean="0"/>
              <a:t>Analogy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8803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35" y="742950"/>
            <a:ext cx="2855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 (s) + ___ </a:t>
            </a:r>
            <a:r>
              <a:rPr lang="en-US" sz="2000" dirty="0" err="1" smtClean="0"/>
              <a:t>HCl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>
          <a:xfrm>
            <a:off x="3448295" y="7429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9435" y="3752850"/>
            <a:ext cx="3106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5" name="Right Arrow 4"/>
          <p:cNvSpPr/>
          <p:nvPr/>
        </p:nvSpPr>
        <p:spPr>
          <a:xfrm>
            <a:off x="3594510" y="37528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075" y="238125"/>
            <a:ext cx="1066959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0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76350"/>
            <a:ext cx="336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Zn(NO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Na (s) 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3876920" y="12763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771900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</a:t>
            </a:r>
            <a:r>
              <a:rPr lang="en-US" sz="2000" dirty="0" err="1" smtClean="0"/>
              <a:t>Pb</a:t>
            </a:r>
            <a:r>
              <a:rPr lang="en-US" sz="2000" dirty="0" smtClean="0"/>
              <a:t>(C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Mg (s)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4041720" y="377190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771900"/>
            <a:ext cx="3220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Ba(NO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K (s)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694890" y="377190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160" y="1552575"/>
            <a:ext cx="3229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 (s) + ___ Li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694890" y="15525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655" y="265985"/>
            <a:ext cx="17720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Swap Anions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23700" y="1009650"/>
            <a:ext cx="2839239" cy="971550"/>
            <a:chOff x="695325" y="1762125"/>
            <a:chExt cx="2839239" cy="971550"/>
          </a:xfrm>
        </p:grpSpPr>
        <p:sp>
          <p:nvSpPr>
            <p:cNvPr id="7" name="TextBox 6"/>
            <p:cNvSpPr txBox="1"/>
            <p:nvPr/>
          </p:nvSpPr>
          <p:spPr>
            <a:xfrm>
              <a:off x="695325" y="1762125"/>
              <a:ext cx="2839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E </a:t>
              </a:r>
              <a:r>
                <a:rPr lang="en-US" sz="3200" dirty="0"/>
                <a:t>+</a:t>
              </a:r>
              <a:r>
                <a:rPr lang="en-US" sz="3200" dirty="0" smtClean="0"/>
                <a:t> CA → CE + A</a:t>
              </a:r>
              <a:endParaRPr lang="en-US" sz="3200" dirty="0"/>
            </a:p>
          </p:txBody>
        </p:sp>
        <p:sp>
          <p:nvSpPr>
            <p:cNvPr id="8" name="Curved Left Arrow 7"/>
            <p:cNvSpPr/>
            <p:nvPr/>
          </p:nvSpPr>
          <p:spPr>
            <a:xfrm rot="16200000" flipH="1">
              <a:off x="1128289" y="1990137"/>
              <a:ext cx="479137" cy="100793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9413" y="2290785"/>
            <a:ext cx="40427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801761" y="2361469"/>
            <a:ext cx="1908536" cy="461666"/>
            <a:chOff x="6677025" y="5167013"/>
            <a:chExt cx="1908536" cy="461666"/>
          </a:xfrm>
        </p:grpSpPr>
        <p:sp>
          <p:nvSpPr>
            <p:cNvPr id="11" name="TextBox 10"/>
            <p:cNvSpPr txBox="1"/>
            <p:nvPr/>
          </p:nvSpPr>
          <p:spPr>
            <a:xfrm>
              <a:off x="6677025" y="5167013"/>
              <a:ext cx="989695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Cation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6720" y="5167014"/>
              <a:ext cx="918841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Anion</a:t>
              </a:r>
              <a:endParaRPr lang="en-US" sz="2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65191" y="2276199"/>
            <a:ext cx="98969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54628" y="2276197"/>
            <a:ext cx="91884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Anion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3895970" y="2328562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rved Left Arrow 15"/>
          <p:cNvSpPr/>
          <p:nvPr/>
        </p:nvSpPr>
        <p:spPr>
          <a:xfrm rot="16200000" flipH="1">
            <a:off x="1527996" y="2019086"/>
            <a:ext cx="711355" cy="23477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8471" y="217680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852" y="2325732"/>
            <a:ext cx="40427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754950" y="2236229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9410" y="482917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AlCl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>
          <a:xfrm>
            <a:off x="3248270" y="48291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8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09575"/>
            <a:ext cx="1415196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You Try It: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6369" y="4133850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(g) + ___ ZnI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686459" y="4133850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629071"/>
            <a:ext cx="3098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___ MgCl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___ Br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</a:t>
            </a:r>
            <a:r>
              <a:rPr lang="en-US" sz="2000" dirty="0">
                <a:latin typeface="Script MT Bold" panose="03040602040607080904" pitchFamily="66" charset="0"/>
              </a:rPr>
              <a:t>l</a:t>
            </a:r>
            <a:r>
              <a:rPr lang="en-US" sz="2000" dirty="0" smtClean="0"/>
              <a:t>) </a:t>
            </a:r>
            <a:endParaRPr lang="en-US" sz="2000" dirty="0"/>
          </a:p>
        </p:txBody>
      </p:sp>
      <p:sp>
        <p:nvSpPr>
          <p:cNvPr id="8" name="Right Arrow 7"/>
          <p:cNvSpPr/>
          <p:nvPr/>
        </p:nvSpPr>
        <p:spPr>
          <a:xfrm>
            <a:off x="3534530" y="1629071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29714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Combustion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8883" y="1038225"/>
            <a:ext cx="4697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Always Occur</a:t>
            </a:r>
          </a:p>
          <a:p>
            <a:pPr marL="342900" indent="-342900">
              <a:buAutoNum type="arabicPeriod"/>
            </a:pPr>
            <a:r>
              <a:rPr lang="en-US" dirty="0" smtClean="0"/>
              <a:t>Always Exothermic</a:t>
            </a:r>
          </a:p>
          <a:p>
            <a:pPr marL="342900" indent="-342900">
              <a:buAutoNum type="arabicPeriod"/>
            </a:pPr>
            <a:r>
              <a:rPr lang="en-US" dirty="0" smtClean="0"/>
              <a:t>Organic Compounds (C,H,O) always combust</a:t>
            </a:r>
          </a:p>
          <a:p>
            <a:pPr marL="342900" indent="-342900">
              <a:buAutoNum type="arabicPeriod"/>
            </a:pPr>
            <a:r>
              <a:rPr lang="en-US" dirty="0" smtClean="0"/>
              <a:t>Complete vs Incomplete Combustion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4633" y="3419475"/>
            <a:ext cx="296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C,H,O + ___O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07508" y="3419475"/>
            <a:ext cx="4244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+ ___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(g) + Heat 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3601691" y="3419475"/>
            <a:ext cx="647700" cy="461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502" y="190500"/>
            <a:ext cx="3491302" cy="23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37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535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Script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36</cp:revision>
  <dcterms:created xsi:type="dcterms:W3CDTF">2020-03-25T15:59:49Z</dcterms:created>
  <dcterms:modified xsi:type="dcterms:W3CDTF">2021-09-26T23:16:46Z</dcterms:modified>
</cp:coreProperties>
</file>