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64" r:id="rId6"/>
    <p:sldId id="271" r:id="rId7"/>
    <p:sldId id="266" r:id="rId8"/>
    <p:sldId id="267" r:id="rId9"/>
    <p:sldId id="272" r:id="rId10"/>
    <p:sldId id="279" r:id="rId11"/>
    <p:sldId id="280" r:id="rId12"/>
    <p:sldId id="283" r:id="rId13"/>
    <p:sldId id="281" r:id="rId14"/>
    <p:sldId id="273" r:id="rId15"/>
    <p:sldId id="284" r:id="rId16"/>
    <p:sldId id="285" r:id="rId17"/>
    <p:sldId id="274" r:id="rId18"/>
    <p:sldId id="275" r:id="rId19"/>
    <p:sldId id="286" r:id="rId20"/>
    <p:sldId id="276" r:id="rId21"/>
    <p:sldId id="28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1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0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7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5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1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2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8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6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C3A7-410D-4FD7-9055-E25D6E92A517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6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056" y="1367065"/>
            <a:ext cx="4294772" cy="2031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Overview/Topics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Review </a:t>
            </a:r>
            <a:r>
              <a:rPr lang="en-US" dirty="0" smtClean="0"/>
              <a:t>5 </a:t>
            </a:r>
            <a:r>
              <a:rPr lang="en-US" dirty="0" smtClean="0"/>
              <a:t>a/b material to remember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Understand Double Displacement Reactions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Standard (</a:t>
            </a:r>
            <a:r>
              <a:rPr lang="en-US" dirty="0" err="1" smtClean="0"/>
              <a:t>ppt</a:t>
            </a:r>
            <a:r>
              <a:rPr lang="en-US" dirty="0" smtClean="0"/>
              <a:t>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Formation of gas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Acid/Base (Exothermic)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3841" y="1490890"/>
            <a:ext cx="4294772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Skills to Master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 </a:t>
            </a:r>
            <a:r>
              <a:rPr lang="en-US" dirty="0" smtClean="0"/>
              <a:t>5c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Write complete chemical reactions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7056" y="6032613"/>
            <a:ext cx="4294772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Read</a:t>
            </a:r>
          </a:p>
          <a:p>
            <a:r>
              <a:rPr lang="en-US" dirty="0" smtClean="0"/>
              <a:t>Chapter </a:t>
            </a:r>
            <a:r>
              <a:rPr lang="en-US" dirty="0" smtClean="0"/>
              <a:t>8 (old book)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973984" y="206597"/>
            <a:ext cx="45097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CHE 101 Fall </a:t>
            </a:r>
            <a:r>
              <a:rPr lang="en-US" sz="3200" dirty="0" smtClean="0"/>
              <a:t>2021</a:t>
            </a:r>
            <a:endParaRPr lang="en-US" sz="3200" dirty="0" smtClean="0"/>
          </a:p>
          <a:p>
            <a:pPr algn="ctr"/>
            <a:r>
              <a:rPr lang="en-US" sz="3200" dirty="0" smtClean="0"/>
              <a:t>Lecture </a:t>
            </a:r>
            <a:r>
              <a:rPr lang="en-US" sz="3200" dirty="0" smtClean="0"/>
              <a:t>5c </a:t>
            </a:r>
            <a:r>
              <a:rPr lang="en-US" sz="3200" dirty="0" smtClean="0"/>
              <a:t>– DD Reactions</a:t>
            </a:r>
          </a:p>
        </p:txBody>
      </p:sp>
    </p:spTree>
    <p:extLst>
      <p:ext uri="{BB962C8B-B14F-4D97-AF65-F5344CB8AC3E}">
        <p14:creationId xmlns:p14="http://schemas.microsoft.com/office/powerpoint/2010/main" val="1090606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450" y="381837"/>
            <a:ext cx="1392561" cy="46166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Example: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1450" y="1346480"/>
            <a:ext cx="3558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AlCl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Na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CO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3969098" y="1346480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8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450" y="381837"/>
            <a:ext cx="1392561" cy="46166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Example: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1450" y="1346480"/>
            <a:ext cx="4336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NaNO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Mg(C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4637894" y="1346481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1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450" y="381837"/>
            <a:ext cx="1415196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You Try It: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1450" y="1346480"/>
            <a:ext cx="4132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(NH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CaCrO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4517314" y="1346480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4910" y="5576835"/>
            <a:ext cx="1027845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NH</a:t>
            </a:r>
            <a:r>
              <a:rPr lang="en-US" baseline="-25000" dirty="0" smtClean="0"/>
              <a:t>4</a:t>
            </a:r>
            <a:r>
              <a:rPr lang="en-US" dirty="0" smtClean="0"/>
              <a:t> = +1</a:t>
            </a:r>
          </a:p>
          <a:p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= -2</a:t>
            </a:r>
          </a:p>
          <a:p>
            <a:r>
              <a:rPr lang="en-US" dirty="0" smtClean="0"/>
              <a:t>Ca = +2</a:t>
            </a:r>
          </a:p>
          <a:p>
            <a:r>
              <a:rPr lang="en-US" dirty="0" smtClean="0"/>
              <a:t>CrO</a:t>
            </a:r>
            <a:r>
              <a:rPr lang="en-US" baseline="-25000" dirty="0" smtClean="0"/>
              <a:t>4</a:t>
            </a:r>
            <a:r>
              <a:rPr lang="en-US" dirty="0" smtClean="0"/>
              <a:t> = 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77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450" y="381837"/>
            <a:ext cx="1415196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You Try It: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1450" y="1346480"/>
            <a:ext cx="4129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Na</a:t>
            </a:r>
            <a:r>
              <a:rPr lang="en-US" sz="2000" baseline="-25000" dirty="0" smtClean="0"/>
              <a:t>3</a:t>
            </a:r>
            <a:r>
              <a:rPr lang="en-US" sz="2000" dirty="0"/>
              <a:t>P</a:t>
            </a:r>
            <a:r>
              <a:rPr lang="en-US" sz="2000" dirty="0" smtClean="0"/>
              <a:t>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Mg(NO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4517314" y="1346480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4910" y="5576835"/>
            <a:ext cx="973343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Na = +1</a:t>
            </a:r>
          </a:p>
          <a:p>
            <a:r>
              <a:rPr lang="en-US" dirty="0"/>
              <a:t>P</a:t>
            </a:r>
            <a:r>
              <a:rPr lang="en-US" dirty="0" smtClean="0"/>
              <a:t>O</a:t>
            </a:r>
            <a:r>
              <a:rPr lang="en-US" baseline="-25000" dirty="0" smtClean="0"/>
              <a:t>4</a:t>
            </a:r>
            <a:r>
              <a:rPr lang="en-US" dirty="0" smtClean="0"/>
              <a:t> = -3</a:t>
            </a:r>
          </a:p>
          <a:p>
            <a:r>
              <a:rPr lang="en-US" dirty="0" smtClean="0"/>
              <a:t>Mg = +2</a:t>
            </a:r>
          </a:p>
          <a:p>
            <a:r>
              <a:rPr lang="en-US" dirty="0"/>
              <a:t>N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 = 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855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402" y="351692"/>
            <a:ext cx="3309945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Acid/Base (AB) Reactions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91402" y="1165609"/>
            <a:ext cx="4839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Just a DD reaction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Acid + Base → Ionic Salt + Water (HOH) + heat</a:t>
            </a:r>
          </a:p>
          <a:p>
            <a:pPr marL="342900" indent="-342900">
              <a:buAutoNum type="arabicPeriod"/>
            </a:pPr>
            <a:r>
              <a:rPr lang="en-US" dirty="0" smtClean="0"/>
              <a:t>Always occurs, always exothermic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90269" y="1095270"/>
            <a:ext cx="1532792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/>
              <a:t>Review</a:t>
            </a:r>
          </a:p>
          <a:p>
            <a:r>
              <a:rPr lang="en-US" dirty="0" smtClean="0"/>
              <a:t>H__     =   Acid</a:t>
            </a:r>
          </a:p>
          <a:p>
            <a:r>
              <a:rPr lang="en-US" dirty="0" smtClean="0"/>
              <a:t>__OH  =   Base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1402" y="2692960"/>
            <a:ext cx="3557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</a:t>
            </a:r>
            <a:r>
              <a:rPr lang="en-US" sz="2000" dirty="0" err="1" smtClean="0"/>
              <a:t>NaOH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6" name="Right Arrow 5"/>
          <p:cNvSpPr/>
          <p:nvPr/>
        </p:nvSpPr>
        <p:spPr>
          <a:xfrm>
            <a:off x="4085235" y="2692960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84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450" y="381837"/>
            <a:ext cx="1415196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You Try It: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1450" y="1346480"/>
            <a:ext cx="3762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HClO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Ca(OH)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4446975" y="1320447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36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450" y="381837"/>
            <a:ext cx="1415196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You Try It: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1450" y="1346480"/>
            <a:ext cx="3789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Ba(OH)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PO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4091270" y="1346480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74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837" y="291402"/>
            <a:ext cx="3323987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DD + Gas/Decomposition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1835" y="954594"/>
            <a:ext cx="4518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Just a normal DD reaction except…</a:t>
            </a:r>
          </a:p>
          <a:p>
            <a:pPr marL="342900" indent="-342900">
              <a:buAutoNum type="arabicPeriod"/>
            </a:pPr>
            <a:r>
              <a:rPr lang="en-US" u="sng" dirty="0" smtClean="0"/>
              <a:t>Product</a:t>
            </a:r>
            <a:r>
              <a:rPr lang="en-US" dirty="0" smtClean="0"/>
              <a:t> decomposes (d) into a gas + water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76339" y="1912983"/>
            <a:ext cx="7675103" cy="1938992"/>
            <a:chOff x="606000" y="2596271"/>
            <a:chExt cx="7675103" cy="1938992"/>
          </a:xfrm>
        </p:grpSpPr>
        <p:sp>
          <p:nvSpPr>
            <p:cNvPr id="4" name="TextBox 3"/>
            <p:cNvSpPr txBox="1"/>
            <p:nvPr/>
          </p:nvSpPr>
          <p:spPr>
            <a:xfrm>
              <a:off x="606000" y="2596271"/>
              <a:ext cx="4070217" cy="1938992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CO</a:t>
              </a:r>
              <a:r>
                <a:rPr lang="en-US" sz="2400" baseline="-25000" dirty="0" smtClean="0"/>
                <a:t>3</a:t>
              </a:r>
              <a:r>
                <a:rPr lang="en-US" sz="2400" dirty="0" smtClean="0"/>
                <a:t> (d) → H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O (l) + CO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 (g)</a:t>
              </a:r>
            </a:p>
            <a:p>
              <a:endParaRPr lang="en-US" sz="2400" dirty="0"/>
            </a:p>
            <a:p>
              <a:r>
                <a:rPr lang="en-US" sz="2400" dirty="0" smtClean="0"/>
                <a:t>NH</a:t>
              </a:r>
              <a:r>
                <a:rPr lang="en-US" sz="2400" baseline="-25000" dirty="0" smtClean="0"/>
                <a:t>4</a:t>
              </a:r>
              <a:r>
                <a:rPr lang="en-US" sz="2400" dirty="0" smtClean="0"/>
                <a:t>OH (d) </a:t>
              </a:r>
              <a:r>
                <a:rPr lang="en-US" sz="2400" dirty="0"/>
                <a:t>→ H</a:t>
              </a:r>
              <a:r>
                <a:rPr lang="en-US" sz="2400" baseline="-25000" dirty="0"/>
                <a:t>2</a:t>
              </a:r>
              <a:r>
                <a:rPr lang="en-US" sz="2400" dirty="0"/>
                <a:t>O (l) + </a:t>
              </a:r>
              <a:r>
                <a:rPr lang="en-US" sz="2400" dirty="0" smtClean="0"/>
                <a:t>NH</a:t>
              </a:r>
              <a:r>
                <a:rPr lang="en-US" sz="2400" baseline="-25000" dirty="0" smtClean="0"/>
                <a:t>3</a:t>
              </a:r>
              <a:r>
                <a:rPr lang="en-US" sz="2400" dirty="0" smtClean="0"/>
                <a:t> </a:t>
              </a:r>
              <a:r>
                <a:rPr lang="en-US" sz="2400" dirty="0"/>
                <a:t>(g</a:t>
              </a:r>
              <a:r>
                <a:rPr lang="en-US" sz="2400" dirty="0" smtClean="0"/>
                <a:t>)</a:t>
              </a:r>
            </a:p>
            <a:p>
              <a:endParaRPr lang="en-US" sz="2400" dirty="0"/>
            </a:p>
            <a:p>
              <a:r>
                <a:rPr lang="en-US" sz="2400" dirty="0" smtClean="0"/>
                <a:t>H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SO</a:t>
              </a:r>
              <a:r>
                <a:rPr lang="en-US" sz="2400" baseline="-25000" dirty="0" smtClean="0"/>
                <a:t>3</a:t>
              </a:r>
              <a:r>
                <a:rPr lang="en-US" sz="2400" dirty="0" smtClean="0"/>
                <a:t> (d) </a:t>
              </a:r>
              <a:r>
                <a:rPr lang="en-US" sz="2400" dirty="0"/>
                <a:t>→ </a:t>
              </a:r>
              <a:r>
                <a:rPr lang="en-US" sz="2400" dirty="0" smtClean="0"/>
                <a:t>H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O </a:t>
              </a:r>
              <a:r>
                <a:rPr lang="en-US" sz="2400" dirty="0"/>
                <a:t>(l) + </a:t>
              </a:r>
              <a:r>
                <a:rPr lang="en-US" sz="2400" dirty="0" smtClean="0"/>
                <a:t>SO</a:t>
              </a:r>
              <a:r>
                <a:rPr lang="en-US" sz="2400" baseline="-25000" dirty="0"/>
                <a:t>2</a:t>
              </a:r>
              <a:r>
                <a:rPr lang="en-US" sz="2400" dirty="0" smtClean="0"/>
                <a:t> </a:t>
              </a:r>
              <a:r>
                <a:rPr lang="en-US" sz="2400" dirty="0"/>
                <a:t>(g</a:t>
              </a:r>
              <a:r>
                <a:rPr lang="en-US" sz="2400" dirty="0" smtClean="0"/>
                <a:t>)</a:t>
              </a:r>
              <a:endParaRPr lang="en-US" sz="24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426347" y="2656900"/>
              <a:ext cx="28547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Inflammable, Acidic in water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466422" y="3381101"/>
              <a:ext cx="27746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Inflammable, Basic in water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26347" y="4105302"/>
              <a:ext cx="28547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Inflammable, Acidic in water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52437" y="4491614"/>
            <a:ext cx="3542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Cl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</a:t>
            </a:r>
            <a:r>
              <a:rPr lang="en-US" sz="2000" dirty="0" err="1" smtClean="0"/>
              <a:t>NaOH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0" name="Right Arrow 9"/>
          <p:cNvSpPr/>
          <p:nvPr/>
        </p:nvSpPr>
        <p:spPr>
          <a:xfrm>
            <a:off x="3905592" y="4491614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95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450" y="381837"/>
            <a:ext cx="1415196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You Try It: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1450" y="1346480"/>
            <a:ext cx="3704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Na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CO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4005669" y="1346480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0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305" y="281354"/>
            <a:ext cx="3263329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You Try It – All mixed up!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4629" y="1369665"/>
            <a:ext cx="4232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Zn(C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AgNO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4457844" y="1364994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450" y="2614247"/>
            <a:ext cx="3634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Ca(OH)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</a:t>
            </a:r>
            <a:r>
              <a:rPr lang="en-US" sz="2000" dirty="0" err="1" smtClean="0"/>
              <a:t>NaCl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6" name="Right Arrow 5"/>
          <p:cNvSpPr/>
          <p:nvPr/>
        </p:nvSpPr>
        <p:spPr>
          <a:xfrm>
            <a:off x="4005669" y="2614247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1305" y="4051161"/>
            <a:ext cx="3267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K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</a:t>
            </a:r>
            <a:r>
              <a:rPr lang="en-US" sz="2000" dirty="0" err="1" smtClean="0"/>
              <a:t>HCl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8" name="Right Arrow 7"/>
          <p:cNvSpPr/>
          <p:nvPr/>
        </p:nvSpPr>
        <p:spPr>
          <a:xfrm>
            <a:off x="3754460" y="4045990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1450" y="5494775"/>
            <a:ext cx="3491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KOH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CO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0" name="Right Arrow 9"/>
          <p:cNvSpPr/>
          <p:nvPr/>
        </p:nvSpPr>
        <p:spPr>
          <a:xfrm>
            <a:off x="4005669" y="5494775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5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3375" y="400050"/>
            <a:ext cx="2664191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Things to Memorize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007950" y="126733"/>
            <a:ext cx="19127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Review of Ch. </a:t>
            </a:r>
            <a:r>
              <a:rPr lang="en-US" dirty="0" smtClean="0"/>
              <a:t>5 ab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3375" y="1395663"/>
            <a:ext cx="2286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u="sng" dirty="0" smtClean="0"/>
              <a:t>Di</a:t>
            </a:r>
            <a:r>
              <a:rPr lang="en-US" dirty="0" smtClean="0"/>
              <a:t>atomic Elements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03849" y="1376412"/>
            <a:ext cx="2760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Elements found as </a:t>
            </a:r>
            <a:r>
              <a:rPr lang="en-US" u="sng" dirty="0" smtClean="0"/>
              <a:t>gases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48812" y="1395663"/>
            <a:ext cx="2870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Elements found as </a:t>
            </a:r>
            <a:r>
              <a:rPr lang="en-US" u="sng" dirty="0" smtClean="0"/>
              <a:t>liquids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8190" y="1896177"/>
            <a:ext cx="2371324" cy="163629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98501" y="1896176"/>
            <a:ext cx="2371324" cy="163629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02110" y="1896176"/>
            <a:ext cx="2371324" cy="16362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00697" y="4312117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Acids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98501" y="4801401"/>
            <a:ext cx="5498990" cy="16362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9124" y="4681449"/>
            <a:ext cx="273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common molecular gases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66444" y="5162712"/>
            <a:ext cx="2371324" cy="1200329"/>
          </a:xfrm>
          <a:prstGeom prst="rect">
            <a:avLst/>
          </a:prstGeom>
          <a:solidFill>
            <a:srgbClr val="EB05DB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CO, CO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SO</a:t>
            </a:r>
            <a:r>
              <a:rPr lang="en-US" baseline="-25000" dirty="0" smtClean="0"/>
              <a:t>2</a:t>
            </a:r>
            <a:r>
              <a:rPr lang="en-US" dirty="0" smtClean="0"/>
              <a:t>, SO</a:t>
            </a:r>
            <a:r>
              <a:rPr lang="en-US" baseline="-25000" dirty="0" smtClean="0"/>
              <a:t>3</a:t>
            </a:r>
          </a:p>
          <a:p>
            <a:r>
              <a:rPr lang="en-US" dirty="0" smtClean="0"/>
              <a:t>NO, NO</a:t>
            </a:r>
            <a:r>
              <a:rPr lang="en-US" baseline="-25000" dirty="0" smtClean="0"/>
              <a:t>2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4</a:t>
            </a:r>
          </a:p>
          <a:p>
            <a:r>
              <a:rPr lang="en-US" dirty="0" smtClean="0"/>
              <a:t>NH</a:t>
            </a:r>
            <a:r>
              <a:rPr lang="en-US" baseline="-25000" dirty="0" smtClean="0"/>
              <a:t>3 </a:t>
            </a:r>
            <a:r>
              <a:rPr lang="en-US" smtClean="0"/>
              <a:t>(Ammonium Gas)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366809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305" y="281354"/>
            <a:ext cx="2878737" cy="46166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You Try It – Solutions!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4629" y="1369665"/>
            <a:ext cx="4232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Zn(C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AgNO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4457844" y="1364994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1450" y="2614247"/>
            <a:ext cx="3634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Ca(OH)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</a:t>
            </a:r>
            <a:r>
              <a:rPr lang="en-US" sz="2000" dirty="0" err="1" smtClean="0"/>
              <a:t>NaCl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6" name="Right Arrow 5"/>
          <p:cNvSpPr/>
          <p:nvPr/>
        </p:nvSpPr>
        <p:spPr>
          <a:xfrm>
            <a:off x="4005669" y="2614247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1305" y="4119647"/>
            <a:ext cx="3267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K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</a:t>
            </a:r>
            <a:r>
              <a:rPr lang="en-US" sz="2000" dirty="0" err="1" smtClean="0"/>
              <a:t>HCl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8" name="Right Arrow 7"/>
          <p:cNvSpPr/>
          <p:nvPr/>
        </p:nvSpPr>
        <p:spPr>
          <a:xfrm>
            <a:off x="3716542" y="4127260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1450" y="5494775"/>
            <a:ext cx="3491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KOH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CO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0" name="Right Arrow 9"/>
          <p:cNvSpPr/>
          <p:nvPr/>
        </p:nvSpPr>
        <p:spPr>
          <a:xfrm>
            <a:off x="3754460" y="5477733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960262" y="1391026"/>
            <a:ext cx="40751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___ AgC</a:t>
            </a:r>
            <a:r>
              <a:rPr lang="en-US" sz="2000" baseline="-25000" dirty="0" smtClean="0">
                <a:solidFill>
                  <a:srgbClr val="00B050"/>
                </a:solidFill>
              </a:rPr>
              <a:t>2</a:t>
            </a:r>
            <a:r>
              <a:rPr lang="en-US" sz="2000" dirty="0" smtClean="0">
                <a:solidFill>
                  <a:srgbClr val="00B050"/>
                </a:solidFill>
              </a:rPr>
              <a:t>H</a:t>
            </a:r>
            <a:r>
              <a:rPr lang="en-US" sz="2000" baseline="-25000" dirty="0" smtClean="0">
                <a:solidFill>
                  <a:srgbClr val="00B050"/>
                </a:solidFill>
              </a:rPr>
              <a:t>3</a:t>
            </a:r>
            <a:r>
              <a:rPr lang="en-US" sz="2000" dirty="0" smtClean="0">
                <a:solidFill>
                  <a:srgbClr val="00B050"/>
                </a:solidFill>
              </a:rPr>
              <a:t>O</a:t>
            </a:r>
            <a:r>
              <a:rPr lang="en-US" sz="2000" baseline="-25000" dirty="0" smtClean="0">
                <a:solidFill>
                  <a:srgbClr val="00B050"/>
                </a:solidFill>
              </a:rPr>
              <a:t>2</a:t>
            </a:r>
            <a:r>
              <a:rPr lang="en-US" sz="2000" dirty="0" smtClean="0">
                <a:solidFill>
                  <a:srgbClr val="00B050"/>
                </a:solidFill>
              </a:rPr>
              <a:t> (s) + ___ Zn(NO</a:t>
            </a:r>
            <a:r>
              <a:rPr lang="en-US" sz="2000" baseline="-25000" dirty="0" smtClean="0">
                <a:solidFill>
                  <a:srgbClr val="00B050"/>
                </a:solidFill>
              </a:rPr>
              <a:t>3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000" baseline="-25000" dirty="0" smtClean="0">
                <a:solidFill>
                  <a:srgbClr val="00B050"/>
                </a:solidFill>
              </a:rPr>
              <a:t>2</a:t>
            </a:r>
            <a:r>
              <a:rPr lang="en-US" sz="2000" dirty="0" smtClean="0">
                <a:solidFill>
                  <a:srgbClr val="00B050"/>
                </a:solidFill>
              </a:rPr>
              <a:t>  (</a:t>
            </a:r>
            <a:r>
              <a:rPr lang="en-US" sz="2000" dirty="0" err="1" smtClean="0">
                <a:solidFill>
                  <a:srgbClr val="00B050"/>
                </a:solidFill>
              </a:rPr>
              <a:t>aq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07" y="1327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25602" y="13417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91427" y="1327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78157" y="13214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09053" y="2666312"/>
            <a:ext cx="3477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___ CaCl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(</a:t>
            </a:r>
            <a:r>
              <a:rPr lang="en-US" sz="2000" dirty="0" err="1" smtClean="0">
                <a:solidFill>
                  <a:srgbClr val="FF0000"/>
                </a:solidFill>
              </a:rPr>
              <a:t>aq</a:t>
            </a:r>
            <a:r>
              <a:rPr lang="en-US" sz="2000" dirty="0" smtClean="0">
                <a:solidFill>
                  <a:srgbClr val="FF0000"/>
                </a:solidFill>
              </a:rPr>
              <a:t>) + ___ </a:t>
            </a:r>
            <a:r>
              <a:rPr lang="en-US" sz="2000" dirty="0" err="1" smtClean="0">
                <a:solidFill>
                  <a:srgbClr val="FF0000"/>
                </a:solidFill>
              </a:rPr>
              <a:t>NaOH</a:t>
            </a:r>
            <a:r>
              <a:rPr lang="en-US" sz="2000" dirty="0" smtClean="0">
                <a:solidFill>
                  <a:srgbClr val="FF0000"/>
                </a:solidFill>
              </a:rPr>
              <a:t>  (</a:t>
            </a:r>
            <a:r>
              <a:rPr lang="en-US" sz="2000" dirty="0" err="1" smtClean="0">
                <a:solidFill>
                  <a:srgbClr val="FF0000"/>
                </a:solidFill>
              </a:rPr>
              <a:t>aq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508087" y="2471895"/>
            <a:ext cx="3811948" cy="7636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342193" y="2241062"/>
            <a:ext cx="550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57844" y="4139403"/>
            <a:ext cx="3134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___ </a:t>
            </a:r>
            <a:r>
              <a:rPr lang="en-US" sz="2000" dirty="0" err="1" smtClean="0">
                <a:solidFill>
                  <a:srgbClr val="7030A0"/>
                </a:solidFill>
              </a:rPr>
              <a:t>KCl</a:t>
            </a:r>
            <a:r>
              <a:rPr lang="en-US" sz="2000" dirty="0" smtClean="0">
                <a:solidFill>
                  <a:srgbClr val="7030A0"/>
                </a:solidFill>
              </a:rPr>
              <a:t> (</a:t>
            </a:r>
            <a:r>
              <a:rPr lang="en-US" sz="2000" dirty="0" err="1" smtClean="0">
                <a:solidFill>
                  <a:srgbClr val="7030A0"/>
                </a:solidFill>
              </a:rPr>
              <a:t>aq</a:t>
            </a:r>
            <a:r>
              <a:rPr lang="en-US" sz="2000" dirty="0" smtClean="0">
                <a:solidFill>
                  <a:srgbClr val="7030A0"/>
                </a:solidFill>
              </a:rPr>
              <a:t>) + ___ H</a:t>
            </a:r>
            <a:r>
              <a:rPr lang="en-US" sz="2000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dirty="0" smtClean="0">
                <a:solidFill>
                  <a:srgbClr val="7030A0"/>
                </a:solidFill>
              </a:rPr>
              <a:t>SO</a:t>
            </a:r>
            <a:r>
              <a:rPr lang="en-US" sz="2000" baseline="-25000" dirty="0" smtClean="0">
                <a:solidFill>
                  <a:srgbClr val="7030A0"/>
                </a:solidFill>
              </a:rPr>
              <a:t>3</a:t>
            </a:r>
            <a:r>
              <a:rPr lang="en-US" sz="2000" dirty="0" smtClean="0">
                <a:solidFill>
                  <a:srgbClr val="7030A0"/>
                </a:solidFill>
              </a:rPr>
              <a:t>  (d)</a:t>
            </a:r>
            <a:endParaRPr lang="en-US" sz="2000" dirty="0">
              <a:solidFill>
                <a:srgbClr val="7030A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209433" y="4184198"/>
            <a:ext cx="1170410" cy="342925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2281" y="3726903"/>
            <a:ext cx="2715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___ H</a:t>
            </a:r>
            <a:r>
              <a:rPr lang="en-US" sz="2000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dirty="0" smtClean="0">
                <a:solidFill>
                  <a:srgbClr val="7030A0"/>
                </a:solidFill>
              </a:rPr>
              <a:t>O (l) + ___ SO</a:t>
            </a:r>
            <a:r>
              <a:rPr lang="en-US" sz="2000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dirty="0" smtClean="0">
                <a:solidFill>
                  <a:srgbClr val="7030A0"/>
                </a:solidFill>
              </a:rPr>
              <a:t> (g)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57844" y="5493102"/>
            <a:ext cx="41699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C000"/>
                </a:solidFill>
              </a:rPr>
              <a:t>___ K</a:t>
            </a:r>
            <a:r>
              <a:rPr lang="en-US" sz="2000" baseline="-25000" dirty="0" smtClean="0">
                <a:solidFill>
                  <a:srgbClr val="FFC000"/>
                </a:solidFill>
              </a:rPr>
              <a:t>2</a:t>
            </a:r>
            <a:r>
              <a:rPr lang="en-US" sz="2000" dirty="0" smtClean="0">
                <a:solidFill>
                  <a:srgbClr val="FFC000"/>
                </a:solidFill>
              </a:rPr>
              <a:t>CO</a:t>
            </a:r>
            <a:r>
              <a:rPr lang="en-US" sz="2000" baseline="-25000" dirty="0" smtClean="0">
                <a:solidFill>
                  <a:srgbClr val="FFC000"/>
                </a:solidFill>
              </a:rPr>
              <a:t>3</a:t>
            </a:r>
            <a:r>
              <a:rPr lang="en-US" sz="2000" dirty="0" smtClean="0">
                <a:solidFill>
                  <a:srgbClr val="FFC000"/>
                </a:solidFill>
              </a:rPr>
              <a:t> (</a:t>
            </a:r>
            <a:r>
              <a:rPr lang="en-US" sz="2000" dirty="0" err="1" smtClean="0">
                <a:solidFill>
                  <a:srgbClr val="FFC000"/>
                </a:solidFill>
              </a:rPr>
              <a:t>aq</a:t>
            </a:r>
            <a:r>
              <a:rPr lang="en-US" sz="2000" dirty="0" smtClean="0">
                <a:solidFill>
                  <a:srgbClr val="FFC000"/>
                </a:solidFill>
              </a:rPr>
              <a:t>) + ___ H</a:t>
            </a:r>
            <a:r>
              <a:rPr lang="en-US" sz="2000" baseline="-25000" dirty="0" smtClean="0">
                <a:solidFill>
                  <a:srgbClr val="FFC000"/>
                </a:solidFill>
              </a:rPr>
              <a:t>2</a:t>
            </a:r>
            <a:r>
              <a:rPr lang="en-US" sz="2000" dirty="0" smtClean="0">
                <a:solidFill>
                  <a:srgbClr val="FFC000"/>
                </a:solidFill>
              </a:rPr>
              <a:t>O  (</a:t>
            </a:r>
            <a:r>
              <a:rPr lang="en-US" sz="2000" dirty="0" err="1" smtClean="0">
                <a:solidFill>
                  <a:srgbClr val="FFC000"/>
                </a:solidFill>
              </a:rPr>
              <a:t>aq</a:t>
            </a:r>
            <a:r>
              <a:rPr lang="en-US" sz="2000" dirty="0" smtClean="0">
                <a:solidFill>
                  <a:srgbClr val="FFC000"/>
                </a:solidFill>
              </a:rPr>
              <a:t>) + Heat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83756" y="54433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2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10952" y="5427828"/>
            <a:ext cx="306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1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33678" y="5437544"/>
            <a:ext cx="306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1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6803" y="54278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2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46430" y="40672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2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72403" y="40613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2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6803" y="40613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42141" y="36663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79843" y="36672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1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149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0492" y="200967"/>
            <a:ext cx="4653774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Additional Tools</a:t>
            </a:r>
          </a:p>
          <a:p>
            <a:pPr algn="ctr"/>
            <a:r>
              <a:rPr lang="en-US" sz="2400" dirty="0" smtClean="0"/>
              <a:t>(download at www.chemhaven.org)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49" y="2080009"/>
            <a:ext cx="3831604" cy="28519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9697" y="1656984"/>
            <a:ext cx="4536837" cy="3386005"/>
          </a:xfrm>
          <a:prstGeom prst="rect">
            <a:avLst/>
          </a:prstGeom>
        </p:spPr>
      </p:pic>
      <p:sp>
        <p:nvSpPr>
          <p:cNvPr id="6" name="Multiply 5"/>
          <p:cNvSpPr/>
          <p:nvPr/>
        </p:nvSpPr>
        <p:spPr>
          <a:xfrm>
            <a:off x="4521864" y="1830475"/>
            <a:ext cx="673240" cy="68328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5265096" y="1830475"/>
            <a:ext cx="673240" cy="68328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3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373" y="323048"/>
            <a:ext cx="2664191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Things to Memorize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647762" y="1058779"/>
            <a:ext cx="1886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Ionic vs Molecular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7809" y="1031506"/>
            <a:ext cx="1342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Metalloids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6373" y="1520791"/>
            <a:ext cx="2371324" cy="16362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75823" y="1520791"/>
            <a:ext cx="2371324" cy="16362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45455" y="3378548"/>
            <a:ext cx="2714625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Review – Subscripts, Superscripts, Coefficients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60080" y="4695825"/>
            <a:ext cx="26645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___ Ca(NO</a:t>
            </a:r>
            <a:r>
              <a:rPr lang="en-US" sz="3600" baseline="-25000" dirty="0" smtClean="0">
                <a:solidFill>
                  <a:srgbClr val="00B0F0"/>
                </a:solidFill>
              </a:rPr>
              <a:t>3</a:t>
            </a:r>
            <a:r>
              <a:rPr lang="en-US" sz="3600" dirty="0" smtClean="0"/>
              <a:t>)</a:t>
            </a:r>
            <a:r>
              <a:rPr lang="en-US" sz="3600" baseline="-25000" dirty="0" smtClean="0">
                <a:solidFill>
                  <a:srgbClr val="00B0F0"/>
                </a:solidFill>
              </a:rPr>
              <a:t>2</a:t>
            </a:r>
            <a:endParaRPr lang="en-US" sz="3600" baseline="-25000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43358" y="4591050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2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45313" y="4464992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+2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40755" y="4464992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-1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39359" y="3906884"/>
            <a:ext cx="3438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Superscripts = charges (e</a:t>
            </a:r>
            <a:r>
              <a:rPr lang="en-US" sz="2400" baseline="30000" dirty="0" smtClean="0">
                <a:solidFill>
                  <a:srgbClr val="FF0000"/>
                </a:solidFill>
              </a:rPr>
              <a:t>-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39359" y="5423147"/>
            <a:ext cx="4156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Subscripts = # atoms in a polyatomic ion or molecule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1450" y="5421778"/>
            <a:ext cx="3590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Coefficients = # atoms, molecules or moles</a:t>
            </a:r>
          </a:p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(Balance atoms)</a:t>
            </a:r>
          </a:p>
        </p:txBody>
      </p:sp>
    </p:spTree>
    <p:extLst>
      <p:ext uri="{BB962C8B-B14F-4D97-AF65-F5344CB8AC3E}">
        <p14:creationId xmlns:p14="http://schemas.microsoft.com/office/powerpoint/2010/main" val="237899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373" y="323048"/>
            <a:ext cx="2185214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Solubility Tables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22" y="879963"/>
            <a:ext cx="8887627" cy="44022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373" y="5377496"/>
            <a:ext cx="1885714" cy="12952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27565" y="6421036"/>
            <a:ext cx="292118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Insoluble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/>
              <a:t> = (s) in reactions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01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634" y="151634"/>
            <a:ext cx="476899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Double Displacement Reactions (DD)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18634" y="727664"/>
            <a:ext cx="85058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Sometimes called Double Replacement, PPT, Gas, Acid/Base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3 main Types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	</a:t>
            </a:r>
            <a:r>
              <a:rPr lang="en-US" dirty="0" smtClean="0"/>
              <a:t>Formation of Precipitate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	Formation of Gas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	</a:t>
            </a:r>
            <a:r>
              <a:rPr lang="en-US" dirty="0" smtClean="0"/>
              <a:t>Formation of Heat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Generally occur between ionic compounds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Driving force – lower energy of the atoms (formation of </a:t>
            </a:r>
            <a:r>
              <a:rPr lang="en-US" dirty="0" err="1" smtClean="0"/>
              <a:t>ppt</a:t>
            </a:r>
            <a:r>
              <a:rPr lang="en-US" dirty="0" smtClean="0"/>
              <a:t>/gas/water)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Recognize – C +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Mechanism – </a:t>
            </a:r>
            <a:r>
              <a:rPr lang="en-US" b="1" u="sng" dirty="0" smtClean="0"/>
              <a:t>Swap</a:t>
            </a:r>
            <a:r>
              <a:rPr lang="en-US" dirty="0" smtClean="0"/>
              <a:t> ONE COPY of </a:t>
            </a:r>
            <a:r>
              <a:rPr lang="en-US" dirty="0" smtClean="0">
                <a:solidFill>
                  <a:srgbClr val="FF0000"/>
                </a:solidFill>
              </a:rPr>
              <a:t>Cations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92D050"/>
                </a:solidFill>
              </a:rPr>
              <a:t>Anions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66198" y="3159530"/>
            <a:ext cx="19377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 = cations (+)</a:t>
            </a:r>
          </a:p>
          <a:p>
            <a:r>
              <a:rPr lang="en-US" sz="2400" dirty="0" smtClean="0">
                <a:solidFill>
                  <a:srgbClr val="92D050"/>
                </a:solidFill>
              </a:rPr>
              <a:t>A = anions (-)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9387" y="5691990"/>
            <a:ext cx="2880725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 and B </a:t>
            </a:r>
            <a:r>
              <a:rPr lang="en-US" u="sng" dirty="0" smtClean="0"/>
              <a:t>might</a:t>
            </a:r>
            <a:r>
              <a:rPr lang="en-US" dirty="0" smtClean="0"/>
              <a:t> “Swap” Places</a:t>
            </a:r>
          </a:p>
          <a:p>
            <a:r>
              <a:rPr lang="en-US" dirty="0"/>
              <a:t>i</a:t>
            </a:r>
            <a:r>
              <a:rPr lang="en-US" dirty="0" smtClean="0"/>
              <a:t>f it results in lower energy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647700" y="3547823"/>
            <a:ext cx="7578695" cy="1786177"/>
            <a:chOff x="647700" y="3281123"/>
            <a:chExt cx="7578695" cy="1786177"/>
          </a:xfrm>
        </p:grpSpPr>
        <p:sp>
          <p:nvSpPr>
            <p:cNvPr id="4" name="TextBox 3"/>
            <p:cNvSpPr txBox="1"/>
            <p:nvPr/>
          </p:nvSpPr>
          <p:spPr>
            <a:xfrm>
              <a:off x="647700" y="3888015"/>
              <a:ext cx="34692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rgbClr val="FF0000"/>
                  </a:solidFill>
                </a:rPr>
                <a:t>A</a:t>
              </a:r>
              <a:r>
                <a:rPr lang="en-US" sz="3600" dirty="0" smtClean="0">
                  <a:solidFill>
                    <a:srgbClr val="92D050"/>
                  </a:solidFill>
                </a:rPr>
                <a:t>B</a:t>
              </a:r>
              <a:r>
                <a:rPr lang="en-US" sz="3600" dirty="0" smtClean="0"/>
                <a:t> (</a:t>
              </a:r>
              <a:r>
                <a:rPr lang="en-US" sz="3600" dirty="0" err="1" smtClean="0"/>
                <a:t>aq</a:t>
              </a:r>
              <a:r>
                <a:rPr lang="en-US" sz="3600" dirty="0" smtClean="0"/>
                <a:t>) + </a:t>
              </a:r>
              <a:r>
                <a:rPr lang="en-US" sz="3600" dirty="0" smtClean="0">
                  <a:solidFill>
                    <a:srgbClr val="FF0000"/>
                  </a:solidFill>
                </a:rPr>
                <a:t>C</a:t>
              </a:r>
              <a:r>
                <a:rPr lang="en-US" sz="3600" dirty="0" smtClean="0">
                  <a:solidFill>
                    <a:srgbClr val="92D050"/>
                  </a:solidFill>
                </a:rPr>
                <a:t>D</a:t>
              </a:r>
              <a:r>
                <a:rPr lang="en-US" sz="3600" dirty="0" smtClean="0"/>
                <a:t> (</a:t>
              </a:r>
              <a:r>
                <a:rPr lang="en-US" sz="3600" dirty="0" err="1" smtClean="0"/>
                <a:t>aq</a:t>
              </a:r>
              <a:r>
                <a:rPr lang="en-US" sz="3600" dirty="0" smtClean="0"/>
                <a:t>) </a:t>
              </a:r>
              <a:endParaRPr lang="en-US" sz="3600" dirty="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207023" y="3970406"/>
              <a:ext cx="685800" cy="5639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143500" y="3888015"/>
              <a:ext cx="30828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C</a:t>
              </a:r>
              <a:r>
                <a:rPr lang="en-US" sz="3600" dirty="0">
                  <a:solidFill>
                    <a:srgbClr val="92D050"/>
                  </a:solidFill>
                </a:rPr>
                <a:t>B</a:t>
              </a:r>
              <a:r>
                <a:rPr lang="en-US" sz="3600" dirty="0"/>
                <a:t> (</a:t>
              </a:r>
              <a:r>
                <a:rPr lang="en-US" sz="3600" dirty="0" err="1"/>
                <a:t>aq</a:t>
              </a:r>
              <a:r>
                <a:rPr lang="en-US" sz="3600" dirty="0"/>
                <a:t>) </a:t>
              </a:r>
              <a:r>
                <a:rPr lang="en-US" sz="3600" dirty="0" smtClean="0"/>
                <a:t>+ </a:t>
              </a:r>
              <a:r>
                <a:rPr lang="en-US" sz="3600" dirty="0" smtClean="0">
                  <a:solidFill>
                    <a:srgbClr val="FF0000"/>
                  </a:solidFill>
                </a:rPr>
                <a:t>A</a:t>
              </a:r>
              <a:r>
                <a:rPr lang="en-US" sz="3600" dirty="0" smtClean="0">
                  <a:solidFill>
                    <a:srgbClr val="92D050"/>
                  </a:solidFill>
                </a:rPr>
                <a:t>D</a:t>
              </a:r>
              <a:r>
                <a:rPr lang="en-US" sz="3600" dirty="0" smtClean="0"/>
                <a:t> (s)</a:t>
              </a:r>
              <a:endParaRPr lang="en-US" sz="3600" dirty="0"/>
            </a:p>
          </p:txBody>
        </p:sp>
        <p:sp>
          <p:nvSpPr>
            <p:cNvPr id="8" name="Curved Up Arrow 7"/>
            <p:cNvSpPr/>
            <p:nvPr/>
          </p:nvSpPr>
          <p:spPr>
            <a:xfrm>
              <a:off x="857250" y="4438650"/>
              <a:ext cx="1905000" cy="62865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Curved Up Arrow 9"/>
            <p:cNvSpPr/>
            <p:nvPr/>
          </p:nvSpPr>
          <p:spPr>
            <a:xfrm flipH="1" flipV="1">
              <a:off x="721933" y="3281123"/>
              <a:ext cx="1981200" cy="703035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685224" y="4904110"/>
            <a:ext cx="2341090" cy="1477328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Reaction occurs if:</a:t>
            </a:r>
          </a:p>
          <a:p>
            <a:pPr marL="342900" indent="-342900">
              <a:buAutoNum type="arabicPeriod"/>
            </a:pPr>
            <a:r>
              <a:rPr lang="en-US" dirty="0" smtClean="0"/>
              <a:t>Formation of </a:t>
            </a:r>
            <a:r>
              <a:rPr lang="en-US" dirty="0" err="1" smtClean="0"/>
              <a:t>ppt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Formation of gas</a:t>
            </a:r>
          </a:p>
          <a:p>
            <a:pPr marL="342900" indent="-342900">
              <a:buAutoNum type="arabicPeriod"/>
            </a:pPr>
            <a:r>
              <a:rPr lang="en-US" dirty="0" smtClean="0"/>
              <a:t>Formation of heat</a:t>
            </a:r>
          </a:p>
          <a:p>
            <a:pPr marL="342900" indent="-342900">
              <a:buAutoNum type="arabicPeriod"/>
            </a:pPr>
            <a:r>
              <a:rPr lang="en-US" dirty="0" smtClean="0"/>
              <a:t>Formation of water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49244" y="6423889"/>
            <a:ext cx="3033907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If No Reaction occurs write NR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98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8650" y="1644133"/>
            <a:ext cx="3200400" cy="39719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47800" y="5800725"/>
            <a:ext cx="1405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Reactants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82608" y="336723"/>
            <a:ext cx="465192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baseline="30000" dirty="0" smtClean="0"/>
              <a:t>+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477650" y="336724"/>
            <a:ext cx="46519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baseline="30000" dirty="0" smtClean="0"/>
              <a:t>+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990570" y="3367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394014" y="266215"/>
            <a:ext cx="640080" cy="64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r>
              <a:rPr lang="en-US" sz="2400" baseline="30000" dirty="0" smtClean="0">
                <a:solidFill>
                  <a:schemeClr val="tx1"/>
                </a:solidFill>
              </a:rPr>
              <a:t>-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853121" y="247515"/>
            <a:ext cx="640080" cy="64008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r>
              <a:rPr lang="en-US" sz="2400" baseline="30000" dirty="0" smtClean="0">
                <a:solidFill>
                  <a:schemeClr val="tx1"/>
                </a:solidFill>
              </a:rPr>
              <a:t>-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82608" y="2157044"/>
            <a:ext cx="465192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baseline="30000" dirty="0" smtClean="0"/>
              <a:t>+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877934" y="4309066"/>
            <a:ext cx="465192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baseline="30000" dirty="0" smtClean="0"/>
              <a:t>+</a:t>
            </a:r>
            <a:endParaRPr lang="en-US" sz="2400" dirty="0"/>
          </a:p>
        </p:txBody>
      </p:sp>
      <p:sp>
        <p:nvSpPr>
          <p:cNvPr id="17" name="Oval 16"/>
          <p:cNvSpPr/>
          <p:nvPr/>
        </p:nvSpPr>
        <p:spPr>
          <a:xfrm>
            <a:off x="2928580" y="1978629"/>
            <a:ext cx="640080" cy="64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r>
              <a:rPr lang="en-US" sz="2400" baseline="30000" dirty="0" smtClean="0">
                <a:solidFill>
                  <a:schemeClr val="tx1"/>
                </a:solidFill>
              </a:rPr>
              <a:t>-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703666" y="2739679"/>
            <a:ext cx="640080" cy="64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r>
              <a:rPr lang="en-US" sz="2400" baseline="30000" dirty="0" smtClean="0">
                <a:solidFill>
                  <a:schemeClr val="tx1"/>
                </a:solidFill>
              </a:rPr>
              <a:t>-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7631" y="4539897"/>
            <a:ext cx="46519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baseline="30000" dirty="0" smtClean="0"/>
              <a:t>+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046855" y="4309066"/>
            <a:ext cx="46519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baseline="30000" dirty="0" smtClean="0"/>
              <a:t>+</a:t>
            </a:r>
            <a:endParaRPr lang="en-US" sz="2400" dirty="0"/>
          </a:p>
        </p:txBody>
      </p:sp>
      <p:sp>
        <p:nvSpPr>
          <p:cNvPr id="21" name="Oval 20"/>
          <p:cNvSpPr/>
          <p:nvPr/>
        </p:nvSpPr>
        <p:spPr>
          <a:xfrm>
            <a:off x="2858504" y="3172203"/>
            <a:ext cx="640080" cy="64008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r>
              <a:rPr lang="en-US" sz="2400" baseline="30000" dirty="0" smtClean="0">
                <a:solidFill>
                  <a:schemeClr val="tx1"/>
                </a:solidFill>
              </a:rPr>
              <a:t>-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77362" y="3477303"/>
            <a:ext cx="640080" cy="64008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r>
              <a:rPr lang="en-US" sz="2400" baseline="30000" dirty="0" smtClean="0">
                <a:solidFill>
                  <a:schemeClr val="tx1"/>
                </a:solidFill>
              </a:rPr>
              <a:t>-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4177762" y="3233403"/>
            <a:ext cx="685800" cy="5639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2588" y="977021"/>
            <a:ext cx="2715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aq</a:t>
            </a:r>
            <a:r>
              <a:rPr lang="en-US" dirty="0" smtClean="0"/>
              <a:t>) = dissolved in water</a:t>
            </a:r>
          </a:p>
          <a:p>
            <a:r>
              <a:rPr lang="en-US" dirty="0" smtClean="0"/>
              <a:t>	   form individual ions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965103" y="475223"/>
            <a:ext cx="465192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baseline="30000" dirty="0" smtClean="0"/>
              <a:t>+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496282" y="515356"/>
            <a:ext cx="46519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baseline="30000" dirty="0" smtClean="0"/>
              <a:t>+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6534100" y="4752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937544" y="404715"/>
            <a:ext cx="640080" cy="64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r>
              <a:rPr lang="en-US" sz="2400" baseline="30000" dirty="0" smtClean="0">
                <a:solidFill>
                  <a:schemeClr val="tx1"/>
                </a:solidFill>
              </a:rPr>
              <a:t>-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7396651" y="386015"/>
            <a:ext cx="640080" cy="64008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</a:t>
            </a:r>
            <a:r>
              <a:rPr lang="en-US" sz="2400" baseline="30000" dirty="0" smtClean="0">
                <a:solidFill>
                  <a:schemeClr val="tx1"/>
                </a:solidFill>
              </a:rPr>
              <a:t>-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4128921" y="304285"/>
            <a:ext cx="685800" cy="5639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547002" y="1055504"/>
            <a:ext cx="2574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(s) = is a solid water (</a:t>
            </a:r>
            <a:r>
              <a:rPr lang="en-US" dirty="0" err="1" smtClean="0"/>
              <a:t>ppt</a:t>
            </a:r>
            <a:r>
              <a:rPr lang="en-US" dirty="0" smtClean="0"/>
              <a:t>)</a:t>
            </a:r>
          </a:p>
          <a:p>
            <a:r>
              <a:rPr lang="en-US" dirty="0" smtClean="0"/>
              <a:t>	   forms a compound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309830" y="1671875"/>
            <a:ext cx="3200400" cy="39719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6415854" y="5181272"/>
            <a:ext cx="980797" cy="640080"/>
            <a:chOff x="5825435" y="2929980"/>
            <a:chExt cx="980797" cy="640080"/>
          </a:xfrm>
        </p:grpSpPr>
        <p:sp>
          <p:nvSpPr>
            <p:cNvPr id="34" name="Oval 33"/>
            <p:cNvSpPr/>
            <p:nvPr/>
          </p:nvSpPr>
          <p:spPr>
            <a:xfrm>
              <a:off x="6166152" y="2929980"/>
              <a:ext cx="640080" cy="64008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D</a:t>
              </a:r>
              <a:r>
                <a:rPr lang="en-US" sz="2400" baseline="30000" dirty="0" smtClean="0">
                  <a:solidFill>
                    <a:schemeClr val="tx1"/>
                  </a:solidFill>
                </a:rPr>
                <a:t>-</a:t>
              </a:r>
              <a:endParaRPr lang="en-US" sz="24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25435" y="3002570"/>
              <a:ext cx="465192" cy="461665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30000" dirty="0" smtClean="0"/>
                <a:t>+</a:t>
              </a:r>
              <a:endParaRPr lang="en-US" sz="24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081581" y="5141136"/>
            <a:ext cx="980797" cy="640080"/>
            <a:chOff x="5825435" y="2929980"/>
            <a:chExt cx="980797" cy="640080"/>
          </a:xfrm>
        </p:grpSpPr>
        <p:sp>
          <p:nvSpPr>
            <p:cNvPr id="39" name="Oval 38"/>
            <p:cNvSpPr/>
            <p:nvPr/>
          </p:nvSpPr>
          <p:spPr>
            <a:xfrm>
              <a:off x="6166152" y="2929980"/>
              <a:ext cx="640080" cy="640080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D</a:t>
              </a:r>
              <a:r>
                <a:rPr lang="en-US" sz="2400" baseline="30000" dirty="0" smtClean="0">
                  <a:solidFill>
                    <a:schemeClr val="tx1"/>
                  </a:solidFill>
                </a:rPr>
                <a:t>-</a:t>
              </a:r>
              <a:endParaRPr lang="en-US" sz="24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25435" y="3002570"/>
              <a:ext cx="465192" cy="461665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</a:t>
              </a:r>
              <a:r>
                <a:rPr lang="en-US" sz="2400" baseline="30000" dirty="0" smtClean="0"/>
                <a:t>+</a:t>
              </a:r>
              <a:endParaRPr lang="en-US" sz="2400" dirty="0"/>
            </a:p>
          </p:txBody>
        </p:sp>
      </p:grpSp>
      <p:sp>
        <p:nvSpPr>
          <p:cNvPr id="41" name="Oval 40"/>
          <p:cNvSpPr/>
          <p:nvPr/>
        </p:nvSpPr>
        <p:spPr>
          <a:xfrm>
            <a:off x="7036628" y="1853656"/>
            <a:ext cx="640080" cy="64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r>
              <a:rPr lang="en-US" sz="2400" baseline="30000" dirty="0" smtClean="0">
                <a:solidFill>
                  <a:schemeClr val="tx1"/>
                </a:solidFill>
              </a:rPr>
              <a:t>-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811714" y="2614706"/>
            <a:ext cx="640080" cy="64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</a:t>
            </a:r>
            <a:r>
              <a:rPr lang="en-US" sz="2400" baseline="30000" dirty="0" smtClean="0">
                <a:solidFill>
                  <a:schemeClr val="tx1"/>
                </a:solidFill>
              </a:rPr>
              <a:t>-</a:t>
            </a:r>
            <a:endParaRPr lang="en-US" sz="2400" baseline="300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44958" y="3670823"/>
            <a:ext cx="46519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baseline="30000" dirty="0" smtClean="0"/>
              <a:t>+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6834182" y="3439992"/>
            <a:ext cx="46519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baseline="30000" dirty="0" smtClean="0"/>
              <a:t>+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6364117" y="5886095"/>
            <a:ext cx="1284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Products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5881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9746"/>
          <a:stretch/>
        </p:blipFill>
        <p:spPr>
          <a:xfrm>
            <a:off x="1849681" y="1240239"/>
            <a:ext cx="5829300" cy="32614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484" y="104774"/>
            <a:ext cx="1749197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Silly Analogy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2609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871" y="301450"/>
            <a:ext cx="374859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8 steps for writing a reaction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491991" y="2341266"/>
            <a:ext cx="4043928" cy="3046988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Determine type of Reaction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Does it occur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Mechanism 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Balance Charges</a:t>
            </a:r>
          </a:p>
          <a:p>
            <a:pPr marL="342900" indent="-342900">
              <a:buAutoNum type="arabicPeriod"/>
            </a:pPr>
            <a:r>
              <a:rPr lang="en-US" sz="2400" dirty="0" err="1" smtClean="0"/>
              <a:t>Diatomics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States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Miscellaneous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Balance atoms (reaction)</a:t>
            </a:r>
          </a:p>
        </p:txBody>
      </p:sp>
      <p:sp>
        <p:nvSpPr>
          <p:cNvPr id="4" name="Rectangle 3"/>
          <p:cNvSpPr/>
          <p:nvPr/>
        </p:nvSpPr>
        <p:spPr>
          <a:xfrm>
            <a:off x="-68631" y="2387712"/>
            <a:ext cx="1844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DD</a:t>
            </a:r>
            <a:r>
              <a:rPr lang="en-US" dirty="0"/>
              <a:t>, AB, SD, </a:t>
            </a:r>
            <a:r>
              <a:rPr lang="en-US" dirty="0" smtClean="0"/>
              <a:t>Comb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272535" y="2669853"/>
            <a:ext cx="683287" cy="602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16634" y="2182394"/>
            <a:ext cx="2500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DD - </a:t>
            </a:r>
            <a:r>
              <a:rPr lang="en-US" dirty="0" err="1" smtClean="0"/>
              <a:t>ppt</a:t>
            </a:r>
            <a:r>
              <a:rPr lang="en-US" dirty="0" smtClean="0"/>
              <a:t>/gas/heat/water</a:t>
            </a:r>
          </a:p>
          <a:p>
            <a:r>
              <a:rPr lang="en-US" dirty="0" smtClean="0"/>
              <a:t>SD - Activity Series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0800000">
            <a:off x="1730444" y="2270927"/>
            <a:ext cx="683287" cy="602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514" y="3570892"/>
            <a:ext cx="18953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DD – swap cations</a:t>
            </a:r>
          </a:p>
          <a:p>
            <a:r>
              <a:rPr lang="en-US" dirty="0" smtClean="0"/>
              <a:t>SD – swap (c or a)</a:t>
            </a:r>
          </a:p>
          <a:p>
            <a:r>
              <a:rPr lang="en-US" dirty="0" smtClean="0"/>
              <a:t>Comb - memorize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8457257">
            <a:off x="1850163" y="3258667"/>
            <a:ext cx="683287" cy="602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137237" y="3495428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Ionic Only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6284633" y="3354131"/>
            <a:ext cx="683287" cy="602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8132083">
            <a:off x="1870665" y="4708007"/>
            <a:ext cx="683287" cy="602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-46478" y="5279243"/>
            <a:ext cx="2499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Heat, Decomposition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96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450" y="381837"/>
            <a:ext cx="1392561" cy="46166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Example: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1450" y="1346480"/>
            <a:ext cx="35718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___ AgNO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 + ___ MgCl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(</a:t>
            </a:r>
            <a:r>
              <a:rPr lang="en-US" sz="2000" dirty="0" err="1" smtClean="0"/>
              <a:t>aq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ight Arrow 3"/>
          <p:cNvSpPr/>
          <p:nvPr/>
        </p:nvSpPr>
        <p:spPr>
          <a:xfrm>
            <a:off x="3969098" y="1346480"/>
            <a:ext cx="502418" cy="452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38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870</Words>
  <Application>Microsoft Office PowerPoint</Application>
  <PresentationFormat>On-screen Show (4:3)</PresentationFormat>
  <Paragraphs>185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McLaughlin, Jay</dc:creator>
  <cp:lastModifiedBy>McLaughlin, Jay</cp:lastModifiedBy>
  <cp:revision>42</cp:revision>
  <dcterms:created xsi:type="dcterms:W3CDTF">2020-03-25T15:59:49Z</dcterms:created>
  <dcterms:modified xsi:type="dcterms:W3CDTF">2021-09-26T23:16:29Z</dcterms:modified>
</cp:coreProperties>
</file>