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6" r:id="rId5"/>
    <p:sldId id="267" r:id="rId6"/>
    <p:sldId id="269" r:id="rId7"/>
    <p:sldId id="268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8" r:id="rId16"/>
    <p:sldId id="279" r:id="rId17"/>
    <p:sldId id="277" r:id="rId18"/>
    <p:sldId id="280" r:id="rId19"/>
    <p:sldId id="281" r:id="rId20"/>
    <p:sldId id="282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05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3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1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0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7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5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1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2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8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6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5C3A7-410D-4FD7-9055-E25D6E92A517}" type="datetimeFigureOut">
              <a:rPr lang="en-US" smtClean="0"/>
              <a:t>9/27/2022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056" y="1367065"/>
            <a:ext cx="4294772" cy="1754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Overview/Topics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Balance Reactions (Lavoisier)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How to tell if a reaction occurs (paper)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Review/Things to Memorize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Solubility Tables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Writing Chemical Reactions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93841" y="1490890"/>
            <a:ext cx="4294772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Skills to Master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HW 5 ab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7056" y="6032613"/>
            <a:ext cx="4294772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Read</a:t>
            </a:r>
          </a:p>
          <a:p>
            <a:r>
              <a:rPr lang="en-US" dirty="0" smtClean="0"/>
              <a:t>Chapter 8 (old book)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2742" y="206597"/>
            <a:ext cx="799225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CHE 101 Fall 2021</a:t>
            </a:r>
          </a:p>
          <a:p>
            <a:pPr algn="ctr"/>
            <a:r>
              <a:rPr lang="en-US" sz="3200" dirty="0" smtClean="0"/>
              <a:t>Lecture 5 ab – Writing and Balancing Reactions</a:t>
            </a:r>
          </a:p>
        </p:txBody>
      </p:sp>
    </p:spTree>
    <p:extLst>
      <p:ext uri="{BB962C8B-B14F-4D97-AF65-F5344CB8AC3E}">
        <p14:creationId xmlns:p14="http://schemas.microsoft.com/office/powerpoint/2010/main" val="1090606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3375" y="400050"/>
            <a:ext cx="2664191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Things to Memorize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028047" y="109506"/>
            <a:ext cx="196566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Review of Ch. 2 + 4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3375" y="1395663"/>
            <a:ext cx="2286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 </a:t>
            </a:r>
            <a:r>
              <a:rPr lang="en-US" u="sng" dirty="0" smtClean="0"/>
              <a:t>Di</a:t>
            </a:r>
            <a:r>
              <a:rPr lang="en-US" dirty="0" smtClean="0"/>
              <a:t>atomic Elements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03849" y="1376412"/>
            <a:ext cx="2760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 Elements found as </a:t>
            </a:r>
            <a:r>
              <a:rPr lang="en-US" u="sng" dirty="0" smtClean="0"/>
              <a:t>gases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48812" y="1395663"/>
            <a:ext cx="2870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Elements found as </a:t>
            </a:r>
            <a:r>
              <a:rPr lang="en-US" u="sng" dirty="0" smtClean="0"/>
              <a:t>liquids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8190" y="1896177"/>
            <a:ext cx="2371324" cy="163629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98501" y="1896176"/>
            <a:ext cx="2371324" cy="163629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502110" y="1896176"/>
            <a:ext cx="2371324" cy="163629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000697" y="4312117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 Acids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298501" y="4801401"/>
            <a:ext cx="5498990" cy="16362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59124" y="4681449"/>
            <a:ext cx="2738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 common molecular gases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66444" y="5162712"/>
            <a:ext cx="2371324" cy="1200329"/>
          </a:xfrm>
          <a:prstGeom prst="rect">
            <a:avLst/>
          </a:prstGeom>
          <a:solidFill>
            <a:srgbClr val="EB05DB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CO, CO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SO</a:t>
            </a:r>
            <a:r>
              <a:rPr lang="en-US" baseline="-25000" dirty="0" smtClean="0"/>
              <a:t>2</a:t>
            </a:r>
            <a:r>
              <a:rPr lang="en-US" dirty="0" smtClean="0"/>
              <a:t>, SO</a:t>
            </a:r>
            <a:r>
              <a:rPr lang="en-US" baseline="-25000" dirty="0" smtClean="0"/>
              <a:t>3</a:t>
            </a:r>
          </a:p>
          <a:p>
            <a:r>
              <a:rPr lang="en-US" dirty="0" smtClean="0"/>
              <a:t>NO, NO</a:t>
            </a:r>
            <a:r>
              <a:rPr lang="en-US" baseline="-25000" dirty="0" smtClean="0"/>
              <a:t>2</a:t>
            </a:r>
            <a:r>
              <a:rPr lang="en-US" dirty="0" smtClean="0"/>
              <a:t>, N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4</a:t>
            </a:r>
          </a:p>
          <a:p>
            <a:r>
              <a:rPr lang="en-US" dirty="0" smtClean="0"/>
              <a:t>NH</a:t>
            </a:r>
            <a:r>
              <a:rPr lang="en-US" baseline="-25000" dirty="0" smtClean="0"/>
              <a:t>3 </a:t>
            </a:r>
            <a:r>
              <a:rPr lang="en-US" smtClean="0"/>
              <a:t>(Ammonium Gas)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423894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373" y="323048"/>
            <a:ext cx="2664191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Things to Memorize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647762" y="1058779"/>
            <a:ext cx="1886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Ionic vs Molecular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7809" y="1031506"/>
            <a:ext cx="1342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 Metalloids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6373" y="1520791"/>
            <a:ext cx="2371324" cy="16362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75823" y="1520791"/>
            <a:ext cx="2371324" cy="163629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782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6373" y="323048"/>
            <a:ext cx="2185214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Solubility Tables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22" y="879963"/>
            <a:ext cx="8887627" cy="440228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373" y="5377496"/>
            <a:ext cx="1885714" cy="12952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27565" y="6421036"/>
            <a:ext cx="292118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Insoluble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dirty="0" smtClean="0"/>
              <a:t> = (s) in reactions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511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9100" y="438150"/>
            <a:ext cx="110966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You Try It: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997604"/>
              </p:ext>
            </p:extLst>
          </p:nvPr>
        </p:nvGraphicFramePr>
        <p:xfrm>
          <a:off x="419100" y="1092200"/>
          <a:ext cx="3886200" cy="2966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11974">
                  <a:extLst>
                    <a:ext uri="{9D8B030D-6E8A-4147-A177-3AD203B41FA5}">
                      <a16:colId xmlns:a16="http://schemas.microsoft.com/office/drawing/2014/main" val="1603878016"/>
                    </a:ext>
                  </a:extLst>
                </a:gridCol>
                <a:gridCol w="2374226">
                  <a:extLst>
                    <a:ext uri="{9D8B030D-6E8A-4147-A177-3AD203B41FA5}">
                      <a16:colId xmlns:a16="http://schemas.microsoft.com/office/drawing/2014/main" val="4835311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Compound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State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in a Reaction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025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Mg(C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)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925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(AsO</a:t>
                      </a:r>
                      <a:r>
                        <a:rPr lang="en-US" baseline="-25000" dirty="0" smtClean="0"/>
                        <a:t>4</a:t>
                      </a:r>
                      <a:r>
                        <a:rPr lang="en-US" dirty="0" smtClean="0"/>
                        <a:t>)</a:t>
                      </a:r>
                      <a:r>
                        <a:rPr lang="en-US" baseline="-25000" dirty="0" smtClean="0"/>
                        <a:t>2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48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NaOH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9898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FeCO</a:t>
                      </a:r>
                      <a:r>
                        <a:rPr lang="en-US" baseline="-25000" dirty="0" smtClean="0"/>
                        <a:t>3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2730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K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CO</a:t>
                      </a:r>
                      <a:r>
                        <a:rPr lang="en-US" baseline="-25000" dirty="0" smtClean="0"/>
                        <a:t>3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4023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S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3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5847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PbI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1096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3022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3375" y="400050"/>
            <a:ext cx="3594895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Writing Chemical Reactions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08985" y="1047750"/>
            <a:ext cx="3177024" cy="175432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Translate words to formula’s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Molecular – done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Ionic – balance charges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Remember </a:t>
            </a:r>
            <a:r>
              <a:rPr lang="en-US" dirty="0" err="1" smtClean="0"/>
              <a:t>Diatomic’s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States when known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Balance the Reaction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8125" y="3314700"/>
            <a:ext cx="8798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Barium Nitrate + Sodium Acetate → Barium Acetate + Sodium Nitrate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4244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5550" y="762000"/>
            <a:ext cx="4557401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Iron + Chlorine → Iron (III) Chloride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61925" y="171450"/>
            <a:ext cx="104714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You Try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67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25" y="171450"/>
            <a:ext cx="104714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You Try It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8124" y="704850"/>
            <a:ext cx="653358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Magnesium </a:t>
            </a:r>
            <a:r>
              <a:rPr lang="en-US" dirty="0" smtClean="0"/>
              <a:t>Hydroxide </a:t>
            </a:r>
            <a:r>
              <a:rPr lang="en-US" dirty="0" smtClean="0"/>
              <a:t>+ Sulfuric Acid →Magnesium Sulfate + 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6786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9575" y="752475"/>
            <a:ext cx="816531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Lead (II</a:t>
            </a:r>
            <a:r>
              <a:rPr lang="en-US" smtClean="0"/>
              <a:t>) </a:t>
            </a:r>
            <a:r>
              <a:rPr lang="en-US" smtClean="0"/>
              <a:t>Nitrate</a:t>
            </a:r>
            <a:r>
              <a:rPr lang="en-US" smtClean="0"/>
              <a:t> </a:t>
            </a:r>
            <a:r>
              <a:rPr lang="en-US" dirty="0" smtClean="0"/>
              <a:t>+ Ammonium Phosphate → Lead (II) Phosphate + Ammonium Nitrate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1925" y="171450"/>
            <a:ext cx="104714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You Try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0559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00118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2049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550" y="371475"/>
            <a:ext cx="3448123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Chemical Reaction Review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00820" y="1870469"/>
            <a:ext cx="253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___ Al (s) +  </a:t>
            </a:r>
            <a:r>
              <a:rPr lang="en-US" dirty="0"/>
              <a:t>___ Fe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</a:t>
            </a:r>
            <a:r>
              <a:rPr lang="en-US" dirty="0"/>
              <a:t> (s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03368" y="1801474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3161095" y="1882243"/>
            <a:ext cx="947995" cy="28571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31670" y="1870469"/>
            <a:ext cx="2553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___ Fe (s)  +  ___ Al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</a:t>
            </a:r>
            <a:r>
              <a:rPr lang="en-US" dirty="0" smtClean="0"/>
              <a:t> (l)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35187" y="1471105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Δ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191375" y="1840437"/>
            <a:ext cx="1834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Δ</a:t>
            </a:r>
            <a:r>
              <a:rPr lang="en-US" dirty="0" smtClean="0"/>
              <a:t> H = -345 kJ/</a:t>
            </a:r>
            <a:r>
              <a:rPr lang="en-US" dirty="0" err="1" smtClean="0"/>
              <a:t>mol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95944" y="1009440"/>
            <a:ext cx="20148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Reactants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01102" y="1010689"/>
            <a:ext cx="18347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Products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20858" y="2829484"/>
            <a:ext cx="1582484" cy="1477328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States</a:t>
            </a:r>
          </a:p>
          <a:p>
            <a:r>
              <a:rPr lang="en-US" dirty="0" smtClean="0"/>
              <a:t>(s) = solid</a:t>
            </a:r>
          </a:p>
          <a:p>
            <a:r>
              <a:rPr lang="en-US" dirty="0" smtClean="0"/>
              <a:t>(g) = gas</a:t>
            </a:r>
          </a:p>
          <a:p>
            <a:r>
              <a:rPr lang="en-US" dirty="0" smtClean="0"/>
              <a:t>(l) = liquid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aq</a:t>
            </a:r>
            <a:r>
              <a:rPr lang="en-US" dirty="0" smtClean="0"/>
              <a:t>) = aqueous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09090" y="2791384"/>
            <a:ext cx="2689839" cy="1200329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en-US" u="sng" dirty="0" smtClean="0"/>
              <a:t>Miscellaneous Information</a:t>
            </a:r>
          </a:p>
          <a:p>
            <a:r>
              <a:rPr lang="en-US" dirty="0" smtClean="0"/>
              <a:t>Δ = heat</a:t>
            </a:r>
          </a:p>
          <a:p>
            <a:r>
              <a:rPr lang="en-US" dirty="0" smtClean="0"/>
              <a:t>250 °C = temperature</a:t>
            </a:r>
          </a:p>
          <a:p>
            <a:r>
              <a:rPr lang="en-US" dirty="0"/>
              <a:t>h</a:t>
            </a:r>
            <a:r>
              <a:rPr lang="el-GR" dirty="0" smtClean="0"/>
              <a:t>ν</a:t>
            </a:r>
            <a:r>
              <a:rPr lang="en-US" dirty="0" smtClean="0"/>
              <a:t> = light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210425" y="2790168"/>
            <a:ext cx="1444626" cy="92333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Heat</a:t>
            </a:r>
          </a:p>
          <a:p>
            <a:r>
              <a:rPr lang="en-US" dirty="0" smtClean="0"/>
              <a:t>Endothermic </a:t>
            </a:r>
          </a:p>
          <a:p>
            <a:r>
              <a:rPr lang="en-US" dirty="0" smtClean="0"/>
              <a:t>Exothermic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72531" y="2829484"/>
            <a:ext cx="1942579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Lavoisier</a:t>
            </a:r>
          </a:p>
          <a:p>
            <a:r>
              <a:rPr lang="en-US" dirty="0" smtClean="0"/>
              <a:t>Balance Atoms and Molecules</a:t>
            </a:r>
            <a:endParaRPr lang="en-US" dirty="0"/>
          </a:p>
        </p:txBody>
      </p:sp>
      <p:sp>
        <p:nvSpPr>
          <p:cNvPr id="17" name="Up Arrow 16"/>
          <p:cNvSpPr/>
          <p:nvPr/>
        </p:nvSpPr>
        <p:spPr>
          <a:xfrm>
            <a:off x="593916" y="2254802"/>
            <a:ext cx="404055" cy="399393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 Arrow 17"/>
          <p:cNvSpPr/>
          <p:nvPr/>
        </p:nvSpPr>
        <p:spPr>
          <a:xfrm>
            <a:off x="2608763" y="2209769"/>
            <a:ext cx="404055" cy="580399"/>
          </a:xfrm>
          <a:prstGeom prst="up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 Arrow 18"/>
          <p:cNvSpPr/>
          <p:nvPr/>
        </p:nvSpPr>
        <p:spPr>
          <a:xfrm rot="19819921">
            <a:off x="3995585" y="2144086"/>
            <a:ext cx="404055" cy="580399"/>
          </a:xfrm>
          <a:prstGeom prst="up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p Arrow 19"/>
          <p:cNvSpPr/>
          <p:nvPr/>
        </p:nvSpPr>
        <p:spPr>
          <a:xfrm>
            <a:off x="7174011" y="2167962"/>
            <a:ext cx="404055" cy="580399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6985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18862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550" y="371475"/>
            <a:ext cx="387324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Balancing Chemical Reactions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1475" y="962025"/>
            <a:ext cx="38495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We </a:t>
            </a:r>
            <a:r>
              <a:rPr lang="en-US" dirty="0" err="1" smtClean="0"/>
              <a:t>gotta</a:t>
            </a:r>
            <a:r>
              <a:rPr lang="en-US" dirty="0" smtClean="0"/>
              <a:t> obey Lavoisier!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Trial and Error Method (RP Method)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Algebraic Method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Some tricks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1975" y="2733675"/>
            <a:ext cx="5350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___ Fe (s)   +  ___ 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(g)  →  ___ Fe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(s)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200900" y="2610565"/>
            <a:ext cx="16209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_______</a:t>
            </a:r>
            <a:endParaRPr lang="en-US" sz="32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296071"/>
              </p:ext>
            </p:extLst>
          </p:nvPr>
        </p:nvGraphicFramePr>
        <p:xfrm>
          <a:off x="476250" y="4016375"/>
          <a:ext cx="4057650" cy="1112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63887">
                  <a:extLst>
                    <a:ext uri="{9D8B030D-6E8A-4147-A177-3AD203B41FA5}">
                      <a16:colId xmlns:a16="http://schemas.microsoft.com/office/drawing/2014/main" val="338542873"/>
                    </a:ext>
                  </a:extLst>
                </a:gridCol>
                <a:gridCol w="1474716">
                  <a:extLst>
                    <a:ext uri="{9D8B030D-6E8A-4147-A177-3AD203B41FA5}">
                      <a16:colId xmlns:a16="http://schemas.microsoft.com/office/drawing/2014/main" val="178026090"/>
                    </a:ext>
                  </a:extLst>
                </a:gridCol>
                <a:gridCol w="1719047">
                  <a:extLst>
                    <a:ext uri="{9D8B030D-6E8A-4147-A177-3AD203B41FA5}">
                      <a16:colId xmlns:a16="http://schemas.microsoft.com/office/drawing/2014/main" val="36971032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Atom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Reactants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Products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4575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9482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362116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26798" y="189121"/>
            <a:ext cx="3495059" cy="230832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Basic Rules</a:t>
            </a:r>
          </a:p>
          <a:p>
            <a:r>
              <a:rPr lang="en-US" dirty="0" smtClean="0"/>
              <a:t>ONLY change the coefficients</a:t>
            </a:r>
          </a:p>
          <a:p>
            <a:r>
              <a:rPr lang="en-US" dirty="0" smtClean="0"/>
              <a:t>Single E before multiple E</a:t>
            </a:r>
          </a:p>
          <a:p>
            <a:r>
              <a:rPr lang="en-US" dirty="0" smtClean="0"/>
              <a:t>Balance polyatomic ions as a whole</a:t>
            </a:r>
          </a:p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 or HOH?</a:t>
            </a:r>
          </a:p>
          <a:p>
            <a:r>
              <a:rPr lang="en-US" dirty="0" smtClean="0"/>
              <a:t>Even/Odd rule</a:t>
            </a:r>
          </a:p>
          <a:p>
            <a:r>
              <a:rPr lang="en-US" smtClean="0"/>
              <a:t>Smallest Whole Number Ratio</a:t>
            </a:r>
            <a:endParaRPr lang="en-US" dirty="0" smtClean="0"/>
          </a:p>
          <a:p>
            <a:r>
              <a:rPr lang="en-US" dirty="0" smtClean="0"/>
              <a:t>Double Check!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803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975" y="904875"/>
            <a:ext cx="9126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___ 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PO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(</a:t>
            </a:r>
            <a:r>
              <a:rPr lang="en-US" sz="2400" dirty="0" err="1" smtClean="0"/>
              <a:t>aq</a:t>
            </a:r>
            <a:r>
              <a:rPr lang="en-US" sz="2400" dirty="0" smtClean="0"/>
              <a:t>)   +  ___ </a:t>
            </a:r>
            <a:r>
              <a:rPr lang="en-US" sz="2400" dirty="0" err="1" smtClean="0"/>
              <a:t>NaCN</a:t>
            </a:r>
            <a:r>
              <a:rPr lang="en-US" sz="2400" dirty="0" smtClean="0"/>
              <a:t> (</a:t>
            </a:r>
            <a:r>
              <a:rPr lang="en-US" sz="2400" dirty="0" err="1" smtClean="0"/>
              <a:t>aq</a:t>
            </a:r>
            <a:r>
              <a:rPr lang="en-US" sz="2400" dirty="0" smtClean="0"/>
              <a:t>)  →  ___ HCN (</a:t>
            </a:r>
            <a:r>
              <a:rPr lang="en-US" sz="2400" dirty="0" err="1" smtClean="0"/>
              <a:t>aq</a:t>
            </a:r>
            <a:r>
              <a:rPr lang="en-US" sz="2400" dirty="0" smtClean="0"/>
              <a:t>) + ___ Na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PO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(</a:t>
            </a:r>
            <a:r>
              <a:rPr lang="en-US" sz="2400" dirty="0" err="1" smtClean="0"/>
              <a:t>aq</a:t>
            </a:r>
            <a:r>
              <a:rPr lang="en-US" sz="2400" dirty="0" smtClean="0"/>
              <a:t>) 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715536" y="145107"/>
            <a:ext cx="2298899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Group Polyatomic 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609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650" y="476250"/>
            <a:ext cx="110966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You Try It: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7700" y="1162050"/>
            <a:ext cx="8031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 V(NO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)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(</a:t>
            </a:r>
            <a:r>
              <a:rPr lang="en-US" sz="2000" dirty="0" err="1" smtClean="0"/>
              <a:t>aq</a:t>
            </a:r>
            <a:r>
              <a:rPr lang="en-US" sz="2000" dirty="0" smtClean="0"/>
              <a:t>)   +  ___ Al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(SO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)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(</a:t>
            </a:r>
            <a:r>
              <a:rPr lang="en-US" sz="2000" dirty="0" err="1" smtClean="0"/>
              <a:t>aq</a:t>
            </a:r>
            <a:r>
              <a:rPr lang="en-US" sz="2000" dirty="0" smtClean="0"/>
              <a:t>)  →  ___ VSO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 (s) + ___ Al(NO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)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 (</a:t>
            </a:r>
            <a:r>
              <a:rPr lang="en-US" sz="2000" dirty="0" err="1" smtClean="0"/>
              <a:t>aq</a:t>
            </a:r>
            <a:r>
              <a:rPr lang="en-US" sz="2000" dirty="0" smtClean="0"/>
              <a:t>)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27968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12718" y="183207"/>
            <a:ext cx="141577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O or HOH?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7700" y="1162050"/>
            <a:ext cx="78710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 Mg(OH)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(</a:t>
            </a:r>
            <a:r>
              <a:rPr lang="en-US" sz="2000" dirty="0" err="1" smtClean="0"/>
              <a:t>aq</a:t>
            </a:r>
            <a:r>
              <a:rPr lang="en-US" sz="2000" dirty="0" smtClean="0"/>
              <a:t>)   +  ___ H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PO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 (</a:t>
            </a:r>
            <a:r>
              <a:rPr lang="en-US" sz="2000" dirty="0" err="1" smtClean="0"/>
              <a:t>aq</a:t>
            </a:r>
            <a:r>
              <a:rPr lang="en-US" sz="2000" dirty="0" smtClean="0"/>
              <a:t>)  →  ___ Mg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(PO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)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(s) + ___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 (l) 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57175" y="367873"/>
            <a:ext cx="110966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You Try It: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941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12718" y="183207"/>
            <a:ext cx="158447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Even/Odd Rule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28725" y="762089"/>
            <a:ext cx="59522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 C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8</a:t>
            </a:r>
            <a:r>
              <a:rPr lang="en-US" sz="2000" dirty="0" smtClean="0"/>
              <a:t> (l)   +  ___ 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(g)  →  ___ CO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(g) + ___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 (g) 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091869" y="3848189"/>
            <a:ext cx="6175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___ C</a:t>
            </a:r>
            <a:r>
              <a:rPr lang="en-US" sz="2000" baseline="-25000" dirty="0" smtClean="0"/>
              <a:t>4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10</a:t>
            </a:r>
            <a:r>
              <a:rPr lang="en-US" sz="2000" dirty="0" smtClean="0"/>
              <a:t> (l)   +  ___ 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(g)  →  ___ CO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(g) + ___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 (g)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25081" y="287982"/>
            <a:ext cx="110966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You Try It: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932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5275" y="323850"/>
            <a:ext cx="2411942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Algebraic Method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96396" y="1238339"/>
            <a:ext cx="81360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___ CH</a:t>
            </a:r>
            <a:r>
              <a:rPr lang="en-US" sz="2800" baseline="-25000" dirty="0"/>
              <a:t>3</a:t>
            </a:r>
            <a:r>
              <a:rPr lang="en-US" sz="2800" dirty="0" smtClean="0"/>
              <a:t> (g)   +  ___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(l)  →  ___ CO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(g) + ___ H</a:t>
            </a:r>
            <a:r>
              <a:rPr lang="en-US" sz="2800" baseline="-25000" dirty="0" smtClean="0"/>
              <a:t>2</a:t>
            </a:r>
            <a:r>
              <a:rPr lang="en-US" sz="2800" dirty="0"/>
              <a:t> </a:t>
            </a:r>
            <a:r>
              <a:rPr lang="en-US" sz="2800" dirty="0" smtClean="0"/>
              <a:t>(g)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546219" y="183207"/>
            <a:ext cx="1317477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Ughh</a:t>
            </a:r>
            <a:r>
              <a:rPr lang="en-US" dirty="0" smtClean="0"/>
              <a:t> Math!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901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3375" y="400050"/>
            <a:ext cx="330738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Chemical Reaction Basics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536557" y="3636069"/>
            <a:ext cx="43995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Signs a chemical reaction occurs (on Paper)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4617" y="3636069"/>
            <a:ext cx="4119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Signs a chemical reaction occurs (in Lab)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3375" y="1093141"/>
            <a:ext cx="8406364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 a chemical reaction the atoms in each compound rearrange to form new compounds with different physical and chemical properties.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3375" y="1970898"/>
            <a:ext cx="3266473" cy="92333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Reactions occur for two reasons</a:t>
            </a:r>
          </a:p>
          <a:p>
            <a:pPr marL="342900" indent="-342900">
              <a:buAutoNum type="arabicPeriod"/>
            </a:pPr>
            <a:r>
              <a:rPr lang="en-US" dirty="0" smtClean="0"/>
              <a:t>Decrease Energy</a:t>
            </a:r>
          </a:p>
          <a:p>
            <a:pPr marL="342900" indent="-342900">
              <a:buAutoNum type="arabicPeriod"/>
            </a:pPr>
            <a:r>
              <a:rPr lang="en-US" dirty="0" smtClean="0"/>
              <a:t>Increase Entropy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41133" y="3266737"/>
            <a:ext cx="185095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Remember Lab 2!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140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</TotalTime>
  <Words>578</Words>
  <Application>Microsoft Office PowerPoint</Application>
  <PresentationFormat>On-screen Show (4:3)</PresentationFormat>
  <Paragraphs>114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McLaughlin, Jay</dc:creator>
  <cp:lastModifiedBy>McLaughlin, Jay</cp:lastModifiedBy>
  <cp:revision>41</cp:revision>
  <dcterms:created xsi:type="dcterms:W3CDTF">2020-03-25T15:59:49Z</dcterms:created>
  <dcterms:modified xsi:type="dcterms:W3CDTF">2022-09-27T22:04:35Z</dcterms:modified>
</cp:coreProperties>
</file>