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4" r:id="rId3"/>
    <p:sldId id="285" r:id="rId4"/>
    <p:sldId id="286" r:id="rId5"/>
    <p:sldId id="281" r:id="rId6"/>
    <p:sldId id="282" r:id="rId7"/>
    <p:sldId id="283" r:id="rId8"/>
    <p:sldId id="276" r:id="rId9"/>
    <p:sldId id="259" r:id="rId10"/>
    <p:sldId id="280" r:id="rId11"/>
    <p:sldId id="278" r:id="rId12"/>
    <p:sldId id="289" r:id="rId13"/>
    <p:sldId id="287" r:id="rId14"/>
    <p:sldId id="290" r:id="rId15"/>
    <p:sldId id="291" r:id="rId16"/>
    <p:sldId id="262" r:id="rId17"/>
    <p:sldId id="263" r:id="rId18"/>
    <p:sldId id="264" r:id="rId19"/>
    <p:sldId id="265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22147-3ACA-41F6-8239-7E4320E007E8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9C565-686C-4F7E-AB20-200545E80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6" y="1490890"/>
            <a:ext cx="4448133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your Cheat Sheet!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Naming Molecular Compounds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Name → Formula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Formula </a:t>
            </a:r>
            <a:r>
              <a:rPr lang="en-US" dirty="0" smtClean="0"/>
              <a:t>→ Name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Naming Acids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Name → Formula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Formula → </a:t>
            </a:r>
            <a:r>
              <a:rPr lang="en-US" dirty="0" smtClean="0"/>
              <a:t>Name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4 </a:t>
            </a:r>
            <a:r>
              <a:rPr lang="en-US" dirty="0" err="1" smtClean="0"/>
              <a:t>d,e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Extra Practice Sheets on </a:t>
            </a:r>
            <a:r>
              <a:rPr lang="en-US" dirty="0" err="1" smtClean="0"/>
              <a:t>Chemhaven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6 (old book)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4385" y="206597"/>
            <a:ext cx="8428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</a:t>
            </a:r>
            <a:r>
              <a:rPr lang="en-US" sz="3200" smtClean="0"/>
              <a:t>Fall </a:t>
            </a:r>
            <a:r>
              <a:rPr lang="en-US" sz="3200" smtClean="0"/>
              <a:t>2021</a:t>
            </a:r>
            <a:endParaRPr lang="en-US" sz="3200" dirty="0" smtClean="0"/>
          </a:p>
          <a:p>
            <a:pPr algn="ctr"/>
            <a:r>
              <a:rPr lang="en-US" sz="2800" dirty="0" smtClean="0"/>
              <a:t>Lecture </a:t>
            </a:r>
            <a:r>
              <a:rPr lang="en-US" sz="2800" dirty="0" smtClean="0"/>
              <a:t>4 </a:t>
            </a:r>
            <a:r>
              <a:rPr lang="en-US" sz="2800" dirty="0" err="1" smtClean="0"/>
              <a:t>d,e</a:t>
            </a:r>
            <a:r>
              <a:rPr lang="en-US" sz="2800" dirty="0" smtClean="0"/>
              <a:t> – Naming Molecular Compounds and Acids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061" y="1275338"/>
            <a:ext cx="3600450" cy="3295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Oh shit its test time… </a:t>
            </a:r>
            <a:r>
              <a:rPr lang="en-US" sz="6600" dirty="0" smtClean="0">
                <a:solidFill>
                  <a:schemeClr val="tx1"/>
                </a:solidFill>
              </a:rPr>
              <a:t>PANIC!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101500"/>
            <a:ext cx="23607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Formula to Name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8269" y="4397497"/>
            <a:ext cx="134203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m/nm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659061" y="1388445"/>
            <a:ext cx="70083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H_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67467" y="1366450"/>
            <a:ext cx="1584088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</a:t>
            </a:r>
            <a:r>
              <a:rPr lang="en-US" sz="3600" dirty="0" smtClean="0"/>
              <a:t>m/nm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4582" y="906006"/>
            <a:ext cx="24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Acids – memorize them!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99931" y="972770"/>
            <a:ext cx="29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Prefix-Element </a:t>
            </a:r>
            <a:r>
              <a:rPr lang="en-US" dirty="0" err="1" smtClean="0"/>
              <a:t>Prefix-Element</a:t>
            </a:r>
            <a:endParaRPr lang="en-US" dirty="0"/>
          </a:p>
        </p:txBody>
      </p:sp>
      <p:sp>
        <p:nvSpPr>
          <p:cNvPr id="25" name="Bent-Up Arrow 24"/>
          <p:cNvSpPr/>
          <p:nvPr/>
        </p:nvSpPr>
        <p:spPr>
          <a:xfrm rot="10800000">
            <a:off x="1783974" y="4579382"/>
            <a:ext cx="2009775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5130303" y="4595336"/>
            <a:ext cx="1959352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116512" y="4535996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Charge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31989" y="5727668"/>
            <a:ext cx="236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Cation Anion (ide/poly)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81995" y="5744027"/>
            <a:ext cx="319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Cation (charge) Anion (ide/poly)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81995" y="4582537"/>
            <a:ext cx="165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 Charge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09978" y="2012243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*what the one exception?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134599" y="4670167"/>
            <a:ext cx="18638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Save until last they are the hardest!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9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38125" y="1428750"/>
            <a:ext cx="153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38125" y="2723559"/>
            <a:ext cx="170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V</a:t>
            </a:r>
            <a:r>
              <a:rPr lang="en-US" sz="3600" baseline="-25000" smtClean="0"/>
              <a:t>2</a:t>
            </a:r>
            <a:r>
              <a:rPr lang="en-US" sz="3600" smtClean="0"/>
              <a:t>(SO</a:t>
            </a:r>
            <a:r>
              <a:rPr lang="en-US" sz="3600" baseline="-25000" smtClean="0"/>
              <a:t>4</a:t>
            </a:r>
            <a:r>
              <a:rPr lang="en-US" sz="3600" smtClean="0"/>
              <a:t>)</a:t>
            </a:r>
            <a:r>
              <a:rPr lang="en-US" sz="3600" baseline="-25000" smtClean="0"/>
              <a:t>3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0408" y="4200525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SO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3" y="5634333"/>
            <a:ext cx="8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</a:t>
            </a:r>
            <a:r>
              <a:rPr lang="en-US" sz="3600" baseline="-25000" dirty="0" smtClean="0"/>
              <a:t>3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354562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4169716"/>
            <a:ext cx="194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(PO</a:t>
            </a:r>
            <a:r>
              <a:rPr lang="en-US" sz="3600" baseline="-25000" dirty="0" smtClean="0"/>
              <a:t>4</a:t>
            </a:r>
            <a:r>
              <a:rPr lang="en-US" sz="3600" dirty="0" smtClean="0"/>
              <a:t>)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0408" y="1323384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PbPO</a:t>
            </a:r>
            <a:r>
              <a:rPr lang="en-US" sz="3600" baseline="-25000" dirty="0" smtClean="0"/>
              <a:t>4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9644" y="2705100"/>
            <a:ext cx="13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</a:t>
            </a:r>
            <a:r>
              <a:rPr lang="en-US" sz="3600" baseline="-25000" dirty="0" smtClean="0"/>
              <a:t>3</a:t>
            </a:r>
            <a:r>
              <a:rPr lang="en-US" sz="3600" dirty="0"/>
              <a:t>P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4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3" y="5634333"/>
            <a:ext cx="1040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  <a:r>
              <a:rPr lang="en-US" sz="3600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50997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659061" y="1275338"/>
            <a:ext cx="3600450" cy="3295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Oh shit its test time… </a:t>
            </a:r>
            <a:r>
              <a:rPr lang="en-US" sz="6600" dirty="0" smtClean="0">
                <a:solidFill>
                  <a:schemeClr val="tx1"/>
                </a:solidFill>
              </a:rPr>
              <a:t>PANIC!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" y="101500"/>
            <a:ext cx="236071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Name to Formula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8269" y="4397497"/>
            <a:ext cx="1342034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m/nm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3577" y="1275338"/>
            <a:ext cx="149592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-</a:t>
            </a:r>
            <a:r>
              <a:rPr lang="en-US" sz="3600" dirty="0" err="1" smtClean="0"/>
              <a:t>ic</a:t>
            </a:r>
            <a:r>
              <a:rPr lang="en-US" sz="3600" dirty="0" smtClean="0"/>
              <a:t> acid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467467" y="1366450"/>
            <a:ext cx="3475310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ono, di, tri (nm)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54582" y="906006"/>
            <a:ext cx="24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Acids – memorize them!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99931" y="972770"/>
            <a:ext cx="297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Prefix-Element </a:t>
            </a:r>
            <a:r>
              <a:rPr lang="en-US" dirty="0" err="1" smtClean="0"/>
              <a:t>Prefix-Element</a:t>
            </a:r>
            <a:endParaRPr lang="en-US" dirty="0"/>
          </a:p>
        </p:txBody>
      </p:sp>
      <p:sp>
        <p:nvSpPr>
          <p:cNvPr id="25" name="Bent-Up Arrow 24"/>
          <p:cNvSpPr/>
          <p:nvPr/>
        </p:nvSpPr>
        <p:spPr>
          <a:xfrm rot="10800000">
            <a:off x="1783974" y="4579382"/>
            <a:ext cx="2009775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5130303" y="4595336"/>
            <a:ext cx="1959352" cy="11049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05447" y="4205853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( 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76498" y="4535996"/>
            <a:ext cx="16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up charge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79006" y="5642233"/>
            <a:ext cx="3394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Balance Charges!</a:t>
            </a:r>
            <a:endParaRPr lang="en-US" sz="3600" dirty="0"/>
          </a:p>
        </p:txBody>
      </p:sp>
      <p:sp>
        <p:nvSpPr>
          <p:cNvPr id="30" name="TextBox 29"/>
          <p:cNvSpPr txBox="1"/>
          <p:nvPr/>
        </p:nvSpPr>
        <p:spPr>
          <a:xfrm>
            <a:off x="5232594" y="4567441"/>
            <a:ext cx="188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(charge on cation)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09978" y="2012243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*what the one exception?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18152" y="5899487"/>
            <a:ext cx="186384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Save until last they are the hardest!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3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4113157"/>
            <a:ext cx="36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Dicarbon</a:t>
            </a:r>
            <a:r>
              <a:rPr lang="en-US" sz="3600" dirty="0" smtClean="0"/>
              <a:t> tetroxide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0408" y="1323384"/>
            <a:ext cx="3040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Tin (VI) Oxalate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9644" y="2705100"/>
            <a:ext cx="3120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Sodium Oxalate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259644" y="5710533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Carbonic Acid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66564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4" y="304024"/>
            <a:ext cx="149542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 try it: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4169716"/>
            <a:ext cx="4335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Vanadium (III) Acetate</a:t>
            </a:r>
            <a:endParaRPr lang="en-US" sz="36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40408" y="1323384"/>
            <a:ext cx="3208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Calcium Acetate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59644" y="2705100"/>
            <a:ext cx="2245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Acetic Acid</a:t>
            </a:r>
            <a:endParaRPr lang="en-US" sz="36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337943" y="5634333"/>
            <a:ext cx="536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Silver Dihydrogen </a:t>
            </a:r>
            <a:r>
              <a:rPr lang="en-US" sz="3600" dirty="0" err="1" smtClean="0"/>
              <a:t>phophate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76322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91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82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381000"/>
            <a:ext cx="424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Naming Overview – 4 Categories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30876"/>
              </p:ext>
            </p:extLst>
          </p:nvPr>
        </p:nvGraphicFramePr>
        <p:xfrm>
          <a:off x="342900" y="1082675"/>
          <a:ext cx="823912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781">
                  <a:extLst>
                    <a:ext uri="{9D8B030D-6E8A-4147-A177-3AD203B41FA5}">
                      <a16:colId xmlns:a16="http://schemas.microsoft.com/office/drawing/2014/main" val="297422805"/>
                    </a:ext>
                  </a:extLst>
                </a:gridCol>
                <a:gridCol w="1302544">
                  <a:extLst>
                    <a:ext uri="{9D8B030D-6E8A-4147-A177-3AD203B41FA5}">
                      <a16:colId xmlns:a16="http://schemas.microsoft.com/office/drawing/2014/main" val="302234927"/>
                    </a:ext>
                  </a:extLst>
                </a:gridCol>
                <a:gridCol w="2817018">
                  <a:extLst>
                    <a:ext uri="{9D8B030D-6E8A-4147-A177-3AD203B41FA5}">
                      <a16:colId xmlns:a16="http://schemas.microsoft.com/office/drawing/2014/main" val="4287998293"/>
                    </a:ext>
                  </a:extLst>
                </a:gridCol>
                <a:gridCol w="2059781">
                  <a:extLst>
                    <a:ext uri="{9D8B030D-6E8A-4147-A177-3AD203B41FA5}">
                      <a16:colId xmlns:a16="http://schemas.microsoft.com/office/drawing/2014/main" val="2300675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 of Compound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Identify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Rules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Misc.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42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</a:t>
                      </a:r>
                      <a:r>
                        <a:rPr lang="en-US" sz="1800" baseline="0" dirty="0" smtClean="0"/>
                        <a:t> - Fixed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m/nm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Cation Anion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 – ide</a:t>
                      </a:r>
                    </a:p>
                    <a:p>
                      <a:pPr algn="ctr"/>
                      <a:r>
                        <a:rPr lang="en-US" sz="1800" dirty="0" smtClean="0"/>
                        <a:t>Poly</a:t>
                      </a:r>
                      <a:r>
                        <a:rPr lang="en-US" sz="1800" baseline="0" dirty="0" smtClean="0"/>
                        <a:t> - normal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86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 - Variable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m/nm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Cation (charge) Anion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Charge</a:t>
                      </a:r>
                      <a:r>
                        <a:rPr lang="en-US" sz="1800" baseline="0" dirty="0" smtClean="0"/>
                        <a:t> uses Roman Numerals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76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Molecular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nm/nm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Prefix - 1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E – prefix</a:t>
                      </a:r>
                      <a:r>
                        <a:rPr lang="en-US" sz="1800" baseline="0" dirty="0" smtClean="0"/>
                        <a:t> – 2</a:t>
                      </a:r>
                      <a:r>
                        <a:rPr lang="en-US" sz="1800" baseline="30000" dirty="0" smtClean="0"/>
                        <a:t>nd</a:t>
                      </a:r>
                      <a:r>
                        <a:rPr lang="en-US" sz="1800" baseline="0" dirty="0" smtClean="0"/>
                        <a:t> 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Know prefix’s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79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Acids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H_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Memorize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Its only 10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0658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31641" y="6058322"/>
            <a:ext cx="142185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Your CS may be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63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1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101500"/>
            <a:ext cx="188224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Acids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6309" y="773489"/>
            <a:ext cx="3519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Acids always start with H_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No consistent rules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_</a:t>
            </a:r>
            <a:r>
              <a:rPr lang="en-US" dirty="0" err="1" smtClean="0"/>
              <a:t>ic</a:t>
            </a:r>
            <a:r>
              <a:rPr lang="en-US" dirty="0" smtClean="0"/>
              <a:t> Acid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Just memorize 10 most common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" y="2095500"/>
            <a:ext cx="3178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HF = Hydrofluoric Acid</a:t>
            </a:r>
          </a:p>
          <a:p>
            <a:r>
              <a:rPr lang="en-US" sz="2400" dirty="0" err="1" smtClean="0"/>
              <a:t>HCl</a:t>
            </a:r>
            <a:r>
              <a:rPr lang="en-US" sz="2400" dirty="0" smtClean="0"/>
              <a:t> =Hydrochloric Acid</a:t>
            </a:r>
          </a:p>
          <a:p>
            <a:r>
              <a:rPr lang="en-US" sz="2400" dirty="0" err="1" smtClean="0"/>
              <a:t>HBr</a:t>
            </a:r>
            <a:r>
              <a:rPr lang="en-US" sz="2400" dirty="0" smtClean="0"/>
              <a:t> = </a:t>
            </a:r>
            <a:r>
              <a:rPr lang="en-US" sz="2400" dirty="0" err="1" smtClean="0"/>
              <a:t>Hydrobromic</a:t>
            </a:r>
            <a:r>
              <a:rPr lang="en-US" sz="2400" dirty="0" smtClean="0"/>
              <a:t> Acid</a:t>
            </a:r>
          </a:p>
          <a:p>
            <a:r>
              <a:rPr lang="en-US" sz="2400" dirty="0" smtClean="0"/>
              <a:t>HI = </a:t>
            </a:r>
            <a:r>
              <a:rPr lang="en-US" sz="2400" dirty="0" err="1" smtClean="0"/>
              <a:t>Hydroiodic</a:t>
            </a:r>
            <a:r>
              <a:rPr lang="en-US" sz="2400" dirty="0" smtClean="0"/>
              <a:t> Acid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5" y="1600200"/>
            <a:ext cx="33473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Sulfuric Acid</a:t>
            </a:r>
          </a:p>
          <a:p>
            <a:r>
              <a:rPr lang="en-US" sz="2400" dirty="0" smtClean="0"/>
              <a:t>HNO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Nitric Acid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Carbonic Acid</a:t>
            </a:r>
          </a:p>
          <a:p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Phosphoric Acid</a:t>
            </a:r>
          </a:p>
          <a:p>
            <a:r>
              <a:rPr lang="en-US" sz="2400" dirty="0" smtClean="0"/>
              <a:t>HClO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</a:t>
            </a:r>
            <a:r>
              <a:rPr lang="en-US" sz="2400" dirty="0" err="1" smtClean="0"/>
              <a:t>Perchloric</a:t>
            </a:r>
            <a:r>
              <a:rPr lang="en-US" sz="2400" dirty="0" smtClean="0"/>
              <a:t> Acid</a:t>
            </a:r>
          </a:p>
          <a:p>
            <a:r>
              <a:rPr lang="en-US" sz="2400" dirty="0" smtClean="0"/>
              <a:t>HC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Acetic Acid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7256045" y="6366033"/>
            <a:ext cx="17648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Memorize them!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12981" y="117098"/>
            <a:ext cx="190790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Ch. 15 is all about acids and bases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9481" y="4167782"/>
            <a:ext cx="266656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– charges do balance</a:t>
            </a:r>
          </a:p>
          <a:p>
            <a:r>
              <a:rPr lang="en-US" dirty="0"/>
              <a:t> </a:t>
            </a:r>
            <a:r>
              <a:rPr lang="en-US" dirty="0" smtClean="0"/>
              <a:t>         - polyatomic on CS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2589" y="3908524"/>
            <a:ext cx="25100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– Just the Halogens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86190" y="824240"/>
            <a:ext cx="4611520" cy="646331"/>
            <a:chOff x="866775" y="5334000"/>
            <a:chExt cx="461152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866775" y="5334000"/>
              <a:ext cx="471604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8379" y="5334000"/>
              <a:ext cx="4139916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Anion or </a:t>
              </a:r>
              <a:r>
                <a:rPr lang="en-US" sz="3600" dirty="0" err="1" smtClean="0"/>
                <a:t>Polyatomics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94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5" y="292000"/>
            <a:ext cx="19303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Bases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1047750"/>
            <a:ext cx="387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Bases are always a </a:t>
            </a:r>
            <a:r>
              <a:rPr lang="en-US" u="sng" dirty="0" smtClean="0"/>
              <a:t>metal + OH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Named like normal ionic compounds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12981" y="117098"/>
            <a:ext cx="190790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Ch. 15 is all about acids and bases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1922" y="2110115"/>
            <a:ext cx="3180679" cy="646331"/>
            <a:chOff x="866775" y="5334000"/>
            <a:chExt cx="3180679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866775" y="5334000"/>
              <a:ext cx="2402902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Metal Atom</a:t>
              </a:r>
              <a:endParaRPr lang="en-US" sz="3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69677" y="5334000"/>
              <a:ext cx="777777" cy="646331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OH</a:t>
              </a:r>
              <a:endParaRPr lang="en-US" sz="3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2912" y="3371850"/>
            <a:ext cx="129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NaOH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52062" y="3371849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Mg(OH)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40816" y="4171920"/>
            <a:ext cx="2464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Sodium Hydroxide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8502" y="4171920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Magnesium Hydroxide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820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" y="1595681"/>
            <a:ext cx="9133333" cy="3895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395" y="151590"/>
            <a:ext cx="319177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Using your Cheat Sheet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1419" y="781302"/>
            <a:ext cx="314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Never leave home without it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Provided on every exam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4950" y="5924550"/>
            <a:ext cx="2146037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Polyatomic Ions</a:t>
            </a:r>
            <a:endParaRPr lang="en-US" sz="2400" dirty="0"/>
          </a:p>
        </p:txBody>
      </p:sp>
      <p:sp>
        <p:nvSpPr>
          <p:cNvPr id="8" name="Up Arrow 7"/>
          <p:cNvSpPr/>
          <p:nvPr/>
        </p:nvSpPr>
        <p:spPr>
          <a:xfrm>
            <a:off x="2486025" y="5461201"/>
            <a:ext cx="438150" cy="39553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56481" y="5442993"/>
            <a:ext cx="2329740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Roman Numerals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nd</a:t>
            </a:r>
          </a:p>
          <a:p>
            <a:pPr algn="ctr"/>
            <a:r>
              <a:rPr lang="en-US" sz="2400" dirty="0" err="1" smtClean="0"/>
              <a:t>Molec</a:t>
            </a:r>
            <a:r>
              <a:rPr lang="en-US" sz="2400" dirty="0" smtClean="0"/>
              <a:t>. </a:t>
            </a:r>
            <a:r>
              <a:rPr lang="en-US" sz="2400" dirty="0" err="1" smtClean="0"/>
              <a:t>Prefixs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>
            <a:off x="7210424" y="5009362"/>
            <a:ext cx="438150" cy="39553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0166" y="1085005"/>
            <a:ext cx="22622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Variable Charges</a:t>
            </a:r>
            <a:endParaRPr lang="en-US" sz="2400" dirty="0"/>
          </a:p>
        </p:txBody>
      </p:sp>
      <p:sp>
        <p:nvSpPr>
          <p:cNvPr id="12" name="Up Arrow 11"/>
          <p:cNvSpPr/>
          <p:nvPr/>
        </p:nvSpPr>
        <p:spPr>
          <a:xfrm rot="7476844">
            <a:off x="5393376" y="1158660"/>
            <a:ext cx="438150" cy="26973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5219" y="931217"/>
            <a:ext cx="1897764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Fixed Charges</a:t>
            </a:r>
            <a:endParaRPr lang="en-US" sz="2400" dirty="0"/>
          </a:p>
        </p:txBody>
      </p:sp>
      <p:sp>
        <p:nvSpPr>
          <p:cNvPr id="14" name="Up Arrow 13"/>
          <p:cNvSpPr/>
          <p:nvPr/>
        </p:nvSpPr>
        <p:spPr>
          <a:xfrm rot="10800000">
            <a:off x="7083201" y="1397915"/>
            <a:ext cx="438150" cy="39553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1733806"/>
            <a:ext cx="5156195" cy="2990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13" y="453758"/>
            <a:ext cx="4551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Metalloids (7*) – B, Si, Ge, As, Sb, </a:t>
            </a:r>
            <a:r>
              <a:rPr lang="en-US" dirty="0" err="1" smtClean="0"/>
              <a:t>Te</a:t>
            </a:r>
            <a:r>
              <a:rPr lang="en-US" dirty="0" smtClean="0"/>
              <a:t>, Po/At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Metals (left)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Non-metals (right)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6391" y="105197"/>
            <a:ext cx="1492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65058" y="4832692"/>
            <a:ext cx="6275244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No consistent rule for metalloids</a:t>
            </a:r>
          </a:p>
          <a:p>
            <a:r>
              <a:rPr lang="en-US" sz="3600" dirty="0" smtClean="0"/>
              <a:t>Nonmetals – B, Si, </a:t>
            </a:r>
          </a:p>
          <a:p>
            <a:r>
              <a:rPr lang="en-US" sz="3600" dirty="0" smtClean="0"/>
              <a:t>Metals – Ge, As, Sb, </a:t>
            </a:r>
            <a:r>
              <a:rPr lang="en-US" sz="3600" dirty="0" err="1" smtClean="0"/>
              <a:t>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288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135" t="58259"/>
          <a:stretch/>
        </p:blipFill>
        <p:spPr>
          <a:xfrm>
            <a:off x="1545624" y="4943474"/>
            <a:ext cx="1671153" cy="181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0" y="151364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Compound</a:t>
            </a:r>
            <a:r>
              <a:rPr lang="en-US" dirty="0" smtClean="0"/>
              <a:t>: 2 or more E, chemically combined (bonded) in definite proportions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58359"/>
              </p:ext>
            </p:extLst>
          </p:nvPr>
        </p:nvGraphicFramePr>
        <p:xfrm>
          <a:off x="133350" y="797695"/>
          <a:ext cx="5667375" cy="4043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31038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959814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2476523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Ionic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Covalent or Molecular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Formed by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Gain/lose</a:t>
                      </a:r>
                      <a:r>
                        <a:rPr lang="en-US" sz="1800" baseline="0" dirty="0" smtClean="0"/>
                        <a:t> electrons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Share electrons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Between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m/nm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nm/nm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53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Bond Strength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Melting Point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Solubility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Conductivity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53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Structure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Lattice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Discrete Molecules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33334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36391" y="105197"/>
            <a:ext cx="149278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</a:t>
            </a:r>
            <a:r>
              <a:rPr lang="en-US" dirty="0" err="1" smtClean="0"/>
              <a:t>Ch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5513" t="57895" r="32803"/>
          <a:stretch/>
        </p:blipFill>
        <p:spPr>
          <a:xfrm>
            <a:off x="4012259" y="4943474"/>
            <a:ext cx="1150291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1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395" y="151590"/>
            <a:ext cx="405752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Naming Molecular Compounds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8395" y="818980"/>
            <a:ext cx="686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n</a:t>
            </a:r>
            <a:r>
              <a:rPr lang="en-US" dirty="0" smtClean="0"/>
              <a:t>m/nm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Left most Element goes 1</a:t>
            </a:r>
            <a:r>
              <a:rPr lang="en-US" baseline="30000" dirty="0" smtClean="0"/>
              <a:t>st</a:t>
            </a:r>
            <a:r>
              <a:rPr lang="en-US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Naming:  Prefix – 1</a:t>
            </a:r>
            <a:r>
              <a:rPr lang="en-US" baseline="30000" dirty="0" smtClean="0"/>
              <a:t>st</a:t>
            </a:r>
            <a:r>
              <a:rPr lang="en-US" dirty="0" smtClean="0"/>
              <a:t> Element – Prefix – 2</a:t>
            </a:r>
            <a:r>
              <a:rPr lang="en-US" baseline="30000" dirty="0" smtClean="0"/>
              <a:t>nd</a:t>
            </a:r>
            <a:r>
              <a:rPr lang="en-US" dirty="0" smtClean="0"/>
              <a:t> Element (-ide ending)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8395" y="2066925"/>
            <a:ext cx="8612718" cy="1244263"/>
            <a:chOff x="78892" y="3857625"/>
            <a:chExt cx="8612718" cy="1244263"/>
          </a:xfrm>
        </p:grpSpPr>
        <p:grpSp>
          <p:nvGrpSpPr>
            <p:cNvPr id="17" name="Group 16"/>
            <p:cNvGrpSpPr/>
            <p:nvPr/>
          </p:nvGrpSpPr>
          <p:grpSpPr>
            <a:xfrm>
              <a:off x="78892" y="3857625"/>
              <a:ext cx="8612718" cy="1244263"/>
              <a:chOff x="145567" y="2495550"/>
              <a:chExt cx="8612718" cy="124426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43478" y="2495550"/>
                <a:ext cx="1250150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Prefix</a:t>
                </a:r>
                <a:endParaRPr lang="en-US" sz="3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493628" y="2495550"/>
                <a:ext cx="2639120" cy="646331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First Element</a:t>
                </a:r>
                <a:endParaRPr lang="en-US" sz="3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558498" y="2503706"/>
                <a:ext cx="3199787" cy="646331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Second Element</a:t>
                </a:r>
                <a:endParaRPr lang="en-US" sz="3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363105" y="2503706"/>
                <a:ext cx="1250150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/>
                  <a:t>Prefix</a:t>
                </a:r>
                <a:endParaRPr lang="en-US" sz="3600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5567" y="3370481"/>
                <a:ext cx="1728165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Never use mono</a:t>
                </a:r>
                <a:endParaRPr lang="en-US" dirty="0"/>
              </a:p>
            </p:txBody>
          </p:sp>
          <p:sp>
            <p:nvSpPr>
              <p:cNvPr id="15" name="Up Arrow 14"/>
              <p:cNvSpPr/>
              <p:nvPr/>
            </p:nvSpPr>
            <p:spPr>
              <a:xfrm>
                <a:off x="657225" y="3150037"/>
                <a:ext cx="352425" cy="212288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450565" y="4732556"/>
              <a:ext cx="1241045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-ide ending</a:t>
              </a:r>
              <a:endParaRPr lang="en-US" dirty="0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7756860" y="4512112"/>
              <a:ext cx="352425" cy="212288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91349" y="72160"/>
            <a:ext cx="2490027" cy="1477328"/>
            <a:chOff x="670053" y="4510734"/>
            <a:chExt cx="2490027" cy="1477328"/>
          </a:xfrm>
          <a:solidFill>
            <a:schemeClr val="bg1">
              <a:lumMod val="85000"/>
            </a:schemeClr>
          </a:solidFill>
        </p:grpSpPr>
        <p:sp>
          <p:nvSpPr>
            <p:cNvPr id="29" name="TextBox 28"/>
            <p:cNvSpPr txBox="1"/>
            <p:nvPr/>
          </p:nvSpPr>
          <p:spPr>
            <a:xfrm>
              <a:off x="670053" y="4510734"/>
              <a:ext cx="1072730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= mono</a:t>
              </a:r>
            </a:p>
            <a:p>
              <a:r>
                <a:rPr lang="en-US" dirty="0" smtClean="0"/>
                <a:t>2 = die</a:t>
              </a:r>
            </a:p>
            <a:p>
              <a:r>
                <a:rPr lang="en-US" dirty="0" smtClean="0"/>
                <a:t>3 = tri</a:t>
              </a:r>
            </a:p>
            <a:p>
              <a:r>
                <a:rPr lang="en-US" dirty="0" smtClean="0"/>
                <a:t>4 = tetra</a:t>
              </a:r>
            </a:p>
            <a:p>
              <a:r>
                <a:rPr lang="en-US" dirty="0" smtClean="0"/>
                <a:t>5 = </a:t>
              </a:r>
              <a:r>
                <a:rPr lang="en-US" dirty="0" err="1" smtClean="0"/>
                <a:t>penta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76450" y="4510734"/>
              <a:ext cx="1083630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 = </a:t>
              </a:r>
              <a:r>
                <a:rPr lang="en-US" dirty="0" err="1" smtClean="0"/>
                <a:t>hexa</a:t>
              </a:r>
              <a:endParaRPr lang="en-US" dirty="0" smtClean="0"/>
            </a:p>
            <a:p>
              <a:r>
                <a:rPr lang="en-US" dirty="0" smtClean="0"/>
                <a:t>7 = </a:t>
              </a:r>
              <a:r>
                <a:rPr lang="en-US" dirty="0" err="1" smtClean="0"/>
                <a:t>hepta</a:t>
              </a:r>
              <a:endParaRPr lang="en-US" dirty="0" smtClean="0"/>
            </a:p>
            <a:p>
              <a:r>
                <a:rPr lang="en-US" dirty="0" smtClean="0"/>
                <a:t>8 = </a:t>
              </a:r>
              <a:r>
                <a:rPr lang="en-US" dirty="0" err="1" smtClean="0"/>
                <a:t>octa</a:t>
              </a:r>
              <a:endParaRPr lang="en-US" dirty="0" smtClean="0"/>
            </a:p>
            <a:p>
              <a:r>
                <a:rPr lang="en-US" dirty="0" smtClean="0"/>
                <a:t>9 = </a:t>
              </a:r>
              <a:r>
                <a:rPr lang="en-US" dirty="0" err="1" smtClean="0"/>
                <a:t>nona</a:t>
              </a:r>
              <a:endParaRPr lang="en-US" dirty="0" smtClean="0"/>
            </a:p>
            <a:p>
              <a:r>
                <a:rPr lang="en-US" dirty="0" smtClean="0"/>
                <a:t>10 = </a:t>
              </a:r>
              <a:r>
                <a:rPr lang="en-US" dirty="0" err="1" smtClean="0"/>
                <a:t>deca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13680" y="3816062"/>
            <a:ext cx="733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</a:t>
            </a:r>
            <a:endParaRPr lang="en-US" sz="3600" dirty="0"/>
          </a:p>
        </p:txBody>
      </p:sp>
      <p:sp>
        <p:nvSpPr>
          <p:cNvPr id="33" name="TextBox 32"/>
          <p:cNvSpPr txBox="1"/>
          <p:nvPr/>
        </p:nvSpPr>
        <p:spPr>
          <a:xfrm>
            <a:off x="379510" y="4374041"/>
            <a:ext cx="240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 monox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5418926" y="3684202"/>
            <a:ext cx="889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</a:t>
            </a:r>
            <a:r>
              <a:rPr lang="en-US" sz="3600" baseline="-25000" dirty="0" smtClean="0"/>
              <a:t>2</a:t>
            </a:r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5001008" y="4327191"/>
            <a:ext cx="2065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 diox</a:t>
            </a:r>
            <a:r>
              <a:rPr lang="en-US" sz="2400" u="sng" dirty="0" smtClean="0"/>
              <a:t>ide</a:t>
            </a:r>
            <a:endParaRPr lang="en-US" sz="2400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033409" y="5202080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en-US" sz="3600" baseline="-25000" dirty="0" smtClean="0"/>
              <a:t>2</a:t>
            </a:r>
            <a:r>
              <a:rPr lang="en-US" sz="3600" dirty="0"/>
              <a:t>S</a:t>
            </a:r>
            <a:r>
              <a:rPr lang="en-US" sz="3600" baseline="-25000" dirty="0" smtClean="0"/>
              <a:t>5</a:t>
            </a:r>
            <a:endParaRPr lang="en-US" sz="36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84339" y="5865915"/>
            <a:ext cx="3549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Diphosphorus</a:t>
            </a:r>
            <a:r>
              <a:rPr lang="en-US" sz="2400" dirty="0" smtClean="0"/>
              <a:t> </a:t>
            </a:r>
            <a:r>
              <a:rPr lang="en-US" sz="2400" dirty="0" err="1" smtClean="0"/>
              <a:t>pentasulf</a:t>
            </a:r>
            <a:r>
              <a:rPr lang="en-US" sz="2400" u="sng" dirty="0" err="1" smtClean="0"/>
              <a:t>ide</a:t>
            </a:r>
            <a:endParaRPr lang="en-US" sz="2400" u="sng" dirty="0"/>
          </a:p>
        </p:txBody>
      </p:sp>
      <p:sp>
        <p:nvSpPr>
          <p:cNvPr id="41" name="TextBox 40"/>
          <p:cNvSpPr txBox="1"/>
          <p:nvPr/>
        </p:nvSpPr>
        <p:spPr>
          <a:xfrm>
            <a:off x="5361987" y="5196690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Br</a:t>
            </a:r>
            <a:endParaRPr lang="en-US" sz="36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412917" y="5860525"/>
            <a:ext cx="3139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Trisulfur</a:t>
            </a:r>
            <a:r>
              <a:rPr lang="en-US" sz="2400" dirty="0" smtClean="0"/>
              <a:t> </a:t>
            </a:r>
            <a:r>
              <a:rPr lang="en-US" sz="2400" dirty="0" err="1" smtClean="0"/>
              <a:t>monobrom</a:t>
            </a:r>
            <a:r>
              <a:rPr lang="en-US" sz="2400" u="sng" dirty="0" err="1" smtClean="0"/>
              <a:t>ide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93805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64" y="470416"/>
            <a:ext cx="2886075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NO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70416"/>
            <a:ext cx="285060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B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56964" y="3836432"/>
            <a:ext cx="294346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</a:t>
            </a:r>
            <a:r>
              <a:rPr lang="en-US" dirty="0" err="1" smtClean="0"/>
              <a:t>tetraphosphorus</a:t>
            </a:r>
            <a:r>
              <a:rPr lang="en-US" dirty="0" smtClean="0"/>
              <a:t> hexafluoride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772151" y="3836432"/>
            <a:ext cx="294585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try it:  dioxygen </a:t>
            </a:r>
            <a:r>
              <a:rPr lang="en-US" dirty="0" err="1" smtClean="0"/>
              <a:t>monochloride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92152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630</Words>
  <Application>Microsoft Office PowerPoint</Application>
  <PresentationFormat>On-screen Show (4:3)</PresentationFormat>
  <Paragraphs>191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36</cp:revision>
  <dcterms:created xsi:type="dcterms:W3CDTF">2020-03-25T15:59:49Z</dcterms:created>
  <dcterms:modified xsi:type="dcterms:W3CDTF">2021-09-19T23:54:30Z</dcterms:modified>
</cp:coreProperties>
</file>