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4" r:id="rId3"/>
    <p:sldId id="281" r:id="rId4"/>
    <p:sldId id="282" r:id="rId5"/>
    <p:sldId id="283" r:id="rId6"/>
    <p:sldId id="276" r:id="rId7"/>
    <p:sldId id="258" r:id="rId8"/>
    <p:sldId id="259" r:id="rId9"/>
    <p:sldId id="260" r:id="rId10"/>
    <p:sldId id="261" r:id="rId11"/>
    <p:sldId id="280" r:id="rId12"/>
    <p:sldId id="277" r:id="rId13"/>
    <p:sldId id="278" r:id="rId14"/>
    <p:sldId id="279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22147-3ACA-41F6-8239-7E4320E007E8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9C565-686C-4F7E-AB20-200545E80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7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6" y="1490890"/>
            <a:ext cx="4448133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your Cheat Sheet!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Review Balancing Charges (3 Methods)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Naming Fixed Charge Ionic Compounds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Name → Formula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Formula </a:t>
            </a:r>
            <a:r>
              <a:rPr lang="en-US" dirty="0" smtClean="0"/>
              <a:t>→ Name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Naming Variable Charge Ionic Compounds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Name → Formula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Formula → </a:t>
            </a:r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HW </a:t>
            </a:r>
            <a:r>
              <a:rPr lang="en-US" smtClean="0"/>
              <a:t>4 b,c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 Practice Sheets on </a:t>
            </a:r>
            <a:r>
              <a:rPr lang="en-US" dirty="0" err="1" smtClean="0"/>
              <a:t>Chemhaven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6 (old book)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9388" y="206597"/>
            <a:ext cx="81189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</a:t>
            </a:r>
            <a:r>
              <a:rPr lang="en-US" sz="3200" dirty="0" smtClean="0"/>
              <a:t>2021</a:t>
            </a:r>
            <a:endParaRPr lang="en-US" sz="3200" dirty="0" smtClean="0"/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4 </a:t>
            </a:r>
            <a:r>
              <a:rPr lang="en-US" sz="3200" dirty="0" err="1" smtClean="0"/>
              <a:t>bc</a:t>
            </a:r>
            <a:r>
              <a:rPr lang="en-US" sz="3200" dirty="0" smtClean="0"/>
              <a:t> – Naming Ionic Compounds I and II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4450"/>
            <a:ext cx="27622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Ba and 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9750" y="599300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Al and CO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799" y="4014400"/>
            <a:ext cx="30003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and NO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4865" y="4014400"/>
            <a:ext cx="30003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and PO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667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5" y="101500"/>
            <a:ext cx="324813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Variable Charge </a:t>
            </a:r>
          </a:p>
          <a:p>
            <a:r>
              <a:rPr lang="en-US" sz="2400" dirty="0" smtClean="0"/>
              <a:t>Ionic Compounds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838450"/>
            <a:ext cx="95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VCl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61925" y="999990"/>
            <a:ext cx="58004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Always write ionic compound:  Cation – Anion (or m/nm)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Naming:  Cation = metal name</a:t>
            </a:r>
          </a:p>
          <a:p>
            <a:pPr lvl="2"/>
            <a:r>
              <a:rPr lang="en-US" dirty="0" smtClean="0"/>
              <a:t>     Charge in ( ) using roman numerals</a:t>
            </a:r>
          </a:p>
          <a:p>
            <a:r>
              <a:rPr lang="en-US" dirty="0" smtClean="0"/>
              <a:t>		     Anion = element change ending to –ide</a:t>
            </a:r>
          </a:p>
          <a:p>
            <a:r>
              <a:rPr lang="en-US" dirty="0" smtClean="0"/>
              <a:t>		                 = Polyatomic name on 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484" y="3581400"/>
            <a:ext cx="30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Vanadium (III) Chlor</a:t>
            </a:r>
            <a:r>
              <a:rPr lang="en-US" sz="2400" u="sng" dirty="0" smtClean="0"/>
              <a:t>ide</a:t>
            </a:r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514975" y="2838449"/>
            <a:ext cx="198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(PO4)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322549" y="3550294"/>
            <a:ext cx="2489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Iron (II) Phosphate</a:t>
            </a:r>
            <a:endParaRPr lang="en-US" sz="2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504875" y="4704486"/>
            <a:ext cx="147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PO</a:t>
            </a:r>
            <a:r>
              <a:rPr lang="en-US" sz="3600" baseline="-25000" dirty="0" smtClean="0"/>
              <a:t>4</a:t>
            </a:r>
            <a:endParaRPr lang="en-US" sz="36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23709" y="5433536"/>
            <a:ext cx="2988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Vanadium (V) Chlor</a:t>
            </a:r>
            <a:r>
              <a:rPr lang="en-US" sz="2400" u="sng" dirty="0" smtClean="0"/>
              <a:t>ide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704486"/>
            <a:ext cx="95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VCl</a:t>
            </a:r>
            <a:r>
              <a:rPr lang="en-US" sz="3600" baseline="-25000" dirty="0"/>
              <a:t>5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52926" y="5433536"/>
            <a:ext cx="241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Iron (I) Phosphate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186382" y="1387137"/>
            <a:ext cx="283712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Variable Charge Listed on CS</a:t>
            </a:r>
          </a:p>
          <a:p>
            <a:r>
              <a:rPr lang="en-US" dirty="0" smtClean="0"/>
              <a:t>Roman Numerals on CS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982855" y="284656"/>
            <a:ext cx="3044040" cy="464963"/>
            <a:chOff x="5759437" y="1530176"/>
            <a:chExt cx="3044040" cy="464963"/>
          </a:xfrm>
        </p:grpSpPr>
        <p:sp>
          <p:nvSpPr>
            <p:cNvPr id="2" name="TextBox 1"/>
            <p:cNvSpPr txBox="1"/>
            <p:nvPr/>
          </p:nvSpPr>
          <p:spPr>
            <a:xfrm>
              <a:off x="5759437" y="1533474"/>
              <a:ext cx="916598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Metal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76035" y="1530176"/>
              <a:ext cx="120860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(charge)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84636" y="1530176"/>
              <a:ext cx="918841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629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76225"/>
            <a:ext cx="476893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Method 3 – Cross Multiply + Simplify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03347"/>
            <a:ext cx="28384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Sn</a:t>
            </a:r>
            <a:r>
              <a:rPr lang="en-US" baseline="30000" dirty="0" smtClean="0"/>
              <a:t>+4</a:t>
            </a:r>
            <a:r>
              <a:rPr lang="en-US" dirty="0" smtClean="0"/>
              <a:t> and 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6425" y="1103347"/>
            <a:ext cx="294322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Sn</a:t>
            </a:r>
            <a:r>
              <a:rPr lang="en-US" baseline="30000" dirty="0" smtClean="0"/>
              <a:t>+2</a:t>
            </a:r>
            <a:r>
              <a:rPr lang="en-US" dirty="0" smtClean="0"/>
              <a:t> and CO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1825" y="5934670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Compounds always form in the lowest whole number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7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599299"/>
            <a:ext cx="28384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Formula for  </a:t>
            </a:r>
          </a:p>
          <a:p>
            <a:pPr algn="ctr"/>
            <a:r>
              <a:rPr lang="en-US" dirty="0" smtClean="0"/>
              <a:t>Lead (IV) Sulfite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9750" y="599300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Formula for Chromium (III) Hydroxide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475" y="3723499"/>
            <a:ext cx="28384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 Name for </a:t>
            </a:r>
          </a:p>
          <a:p>
            <a:pPr algn="ctr"/>
            <a:r>
              <a:rPr lang="en-US" dirty="0" smtClean="0"/>
              <a:t>Au</a:t>
            </a:r>
            <a:r>
              <a:rPr lang="en-US" baseline="-25000" dirty="0" smtClean="0"/>
              <a:t>2</a:t>
            </a:r>
            <a:r>
              <a:rPr lang="en-US" dirty="0" smtClean="0"/>
              <a:t>(S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619750" y="3723500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Name for</a:t>
            </a:r>
          </a:p>
          <a:p>
            <a:pPr algn="ctr"/>
            <a:r>
              <a:rPr lang="en-US" dirty="0" smtClean="0"/>
              <a:t>Hg(SO4)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2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311050"/>
            <a:ext cx="174438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Mix it all up!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1925" y="894574"/>
            <a:ext cx="28384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Formula for  </a:t>
            </a:r>
          </a:p>
          <a:p>
            <a:pPr algn="ctr"/>
            <a:r>
              <a:rPr lang="en-US" dirty="0" smtClean="0"/>
              <a:t>Scandium Oxalate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894575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Formula for Cobalt (II) Oxalate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76900" y="4239219"/>
            <a:ext cx="28384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 Name for </a:t>
            </a:r>
          </a:p>
          <a:p>
            <a:pPr algn="ctr"/>
            <a:r>
              <a:rPr lang="en-US" dirty="0" smtClean="0"/>
              <a:t>ZnCr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30743" y="4267019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try it:  Name for</a:t>
            </a:r>
          </a:p>
          <a:p>
            <a:pPr algn="ctr"/>
            <a:r>
              <a:rPr lang="en-US" dirty="0" smtClean="0"/>
              <a:t>Sb(MnO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1493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916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82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698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80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381000"/>
            <a:ext cx="424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Naming Overview – 4 Categories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30876"/>
              </p:ext>
            </p:extLst>
          </p:nvPr>
        </p:nvGraphicFramePr>
        <p:xfrm>
          <a:off x="342900" y="1082675"/>
          <a:ext cx="823912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781">
                  <a:extLst>
                    <a:ext uri="{9D8B030D-6E8A-4147-A177-3AD203B41FA5}">
                      <a16:colId xmlns:a16="http://schemas.microsoft.com/office/drawing/2014/main" val="297422805"/>
                    </a:ext>
                  </a:extLst>
                </a:gridCol>
                <a:gridCol w="1302544">
                  <a:extLst>
                    <a:ext uri="{9D8B030D-6E8A-4147-A177-3AD203B41FA5}">
                      <a16:colId xmlns:a16="http://schemas.microsoft.com/office/drawing/2014/main" val="302234927"/>
                    </a:ext>
                  </a:extLst>
                </a:gridCol>
                <a:gridCol w="2817018">
                  <a:extLst>
                    <a:ext uri="{9D8B030D-6E8A-4147-A177-3AD203B41FA5}">
                      <a16:colId xmlns:a16="http://schemas.microsoft.com/office/drawing/2014/main" val="4287998293"/>
                    </a:ext>
                  </a:extLst>
                </a:gridCol>
                <a:gridCol w="2059781">
                  <a:extLst>
                    <a:ext uri="{9D8B030D-6E8A-4147-A177-3AD203B41FA5}">
                      <a16:colId xmlns:a16="http://schemas.microsoft.com/office/drawing/2014/main" val="2300675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Type of Compound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Identify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Rules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Misc.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42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Ionic</a:t>
                      </a:r>
                      <a:r>
                        <a:rPr lang="en-US" sz="1800" baseline="0" dirty="0" smtClean="0"/>
                        <a:t> - Fixed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m/nm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Cation Anion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 – ide</a:t>
                      </a:r>
                    </a:p>
                    <a:p>
                      <a:pPr algn="ctr"/>
                      <a:r>
                        <a:rPr lang="en-US" sz="1800" dirty="0" smtClean="0"/>
                        <a:t>Poly</a:t>
                      </a:r>
                      <a:r>
                        <a:rPr lang="en-US" sz="1800" baseline="0" dirty="0" smtClean="0"/>
                        <a:t> - normal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86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Ionic - Variable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m/nm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Cation (charge) Anion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Charge</a:t>
                      </a:r>
                      <a:r>
                        <a:rPr lang="en-US" sz="1800" baseline="0" dirty="0" smtClean="0"/>
                        <a:t> uses Roman Numerals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76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Molecular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nm/nm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Prefix - 1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dirty="0" smtClean="0"/>
                        <a:t> E – prefix</a:t>
                      </a:r>
                      <a:r>
                        <a:rPr lang="en-US" sz="1800" baseline="0" dirty="0" smtClean="0"/>
                        <a:t> – 2</a:t>
                      </a:r>
                      <a:r>
                        <a:rPr lang="en-US" sz="1800" baseline="30000" dirty="0" smtClean="0"/>
                        <a:t>nd</a:t>
                      </a:r>
                      <a:r>
                        <a:rPr lang="en-US" sz="1800" baseline="0" dirty="0" smtClean="0"/>
                        <a:t> 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Know prefix’s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79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Acids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H_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Memorize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Its only 10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40658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31641" y="6058322"/>
            <a:ext cx="142185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Your CS may be helpful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6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" y="1595681"/>
            <a:ext cx="9133333" cy="38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395" y="151590"/>
            <a:ext cx="319177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Using your Cheat Sheet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1419" y="781302"/>
            <a:ext cx="3148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Never leave home without 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Provided on every exam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4950" y="5924550"/>
            <a:ext cx="2146037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Polyatomic Ions</a:t>
            </a:r>
            <a:endParaRPr lang="en-US" sz="2400" dirty="0"/>
          </a:p>
        </p:txBody>
      </p:sp>
      <p:sp>
        <p:nvSpPr>
          <p:cNvPr id="8" name="Up Arrow 7"/>
          <p:cNvSpPr/>
          <p:nvPr/>
        </p:nvSpPr>
        <p:spPr>
          <a:xfrm>
            <a:off x="2486025" y="5461201"/>
            <a:ext cx="438150" cy="39553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6481" y="5442993"/>
            <a:ext cx="2329740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Roman Numerals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nd</a:t>
            </a:r>
          </a:p>
          <a:p>
            <a:pPr algn="ctr"/>
            <a:r>
              <a:rPr lang="en-US" sz="2400" dirty="0" err="1" smtClean="0"/>
              <a:t>Molec</a:t>
            </a:r>
            <a:r>
              <a:rPr lang="en-US" sz="2400" dirty="0" smtClean="0"/>
              <a:t>. </a:t>
            </a:r>
            <a:r>
              <a:rPr lang="en-US" sz="2400" dirty="0" err="1" smtClean="0"/>
              <a:t>Prefixs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>
            <a:off x="7210424" y="5009362"/>
            <a:ext cx="438150" cy="3955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0166" y="1085005"/>
            <a:ext cx="226228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Variable Charges</a:t>
            </a:r>
            <a:endParaRPr lang="en-US" sz="2400" dirty="0"/>
          </a:p>
        </p:txBody>
      </p:sp>
      <p:sp>
        <p:nvSpPr>
          <p:cNvPr id="12" name="Up Arrow 11"/>
          <p:cNvSpPr/>
          <p:nvPr/>
        </p:nvSpPr>
        <p:spPr>
          <a:xfrm rot="7476844">
            <a:off x="5393376" y="1158660"/>
            <a:ext cx="438150" cy="26973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75219" y="931217"/>
            <a:ext cx="1897764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Fixed Charges</a:t>
            </a:r>
            <a:endParaRPr lang="en-US" sz="2400" dirty="0"/>
          </a:p>
        </p:txBody>
      </p:sp>
      <p:sp>
        <p:nvSpPr>
          <p:cNvPr id="14" name="Up Arrow 13"/>
          <p:cNvSpPr/>
          <p:nvPr/>
        </p:nvSpPr>
        <p:spPr>
          <a:xfrm rot="10800000">
            <a:off x="7083201" y="1397915"/>
            <a:ext cx="438150" cy="395531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2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532"/>
            <a:ext cx="4220862" cy="244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13" y="453758"/>
            <a:ext cx="4551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Know the following: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Metalloids (7*) – B, Si, Ge, As, Sb, </a:t>
            </a:r>
            <a:r>
              <a:rPr lang="en-US" dirty="0" err="1" smtClean="0"/>
              <a:t>Te</a:t>
            </a:r>
            <a:r>
              <a:rPr lang="en-US" dirty="0" smtClean="0"/>
              <a:t>, Po/At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Metals (left)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Non-metals (right)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6391" y="105197"/>
            <a:ext cx="14927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8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135" t="58259"/>
          <a:stretch/>
        </p:blipFill>
        <p:spPr>
          <a:xfrm>
            <a:off x="1545624" y="4943474"/>
            <a:ext cx="1671153" cy="181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350" y="15136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Compound</a:t>
            </a:r>
            <a:r>
              <a:rPr lang="en-US" dirty="0" smtClean="0"/>
              <a:t>: 2 or more E, chemically combined (bonded) in definite proportions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58359"/>
              </p:ext>
            </p:extLst>
          </p:nvPr>
        </p:nvGraphicFramePr>
        <p:xfrm>
          <a:off x="133350" y="797695"/>
          <a:ext cx="5667375" cy="4043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1038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1959814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2476523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Ionic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Covalent or Molecular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Formed by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Gain/lose</a:t>
                      </a:r>
                      <a:r>
                        <a:rPr lang="en-US" sz="1800" baseline="0" dirty="0" smtClean="0"/>
                        <a:t> electrons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Share electrons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Between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m/nm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nm/nm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853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Bond Strength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0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Melting Point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Solubility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Conductivity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53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Structure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Lattice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Discrete Molecules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33334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36391" y="105197"/>
            <a:ext cx="14927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5513" t="57895" r="32803"/>
          <a:stretch/>
        </p:blipFill>
        <p:spPr>
          <a:xfrm>
            <a:off x="4012259" y="4943474"/>
            <a:ext cx="1150291" cy="19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1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395" y="151590"/>
            <a:ext cx="288361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Fixed Charge </a:t>
            </a:r>
          </a:p>
          <a:p>
            <a:r>
              <a:rPr lang="en-US" sz="2400" dirty="0" smtClean="0"/>
              <a:t>Ionic Compound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838450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NaCl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2954" y="1228555"/>
            <a:ext cx="58004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Always write ionic compound:  Cation – Anion (or m/nm)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Naming:  Cation = metal name</a:t>
            </a:r>
          </a:p>
          <a:p>
            <a:r>
              <a:rPr lang="en-US" dirty="0"/>
              <a:t>	</a:t>
            </a:r>
            <a:r>
              <a:rPr lang="en-US" dirty="0" smtClean="0"/>
              <a:t>	Anion = element change ending to –ide</a:t>
            </a:r>
          </a:p>
          <a:p>
            <a:r>
              <a:rPr lang="en-US" dirty="0"/>
              <a:t>	</a:t>
            </a:r>
            <a:r>
              <a:rPr lang="en-US" dirty="0" smtClean="0"/>
              <a:t>	Polyatomic = name on 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Writing Formula – Balance Charges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484" y="3581400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Sodium Chlor</a:t>
            </a:r>
            <a:r>
              <a:rPr lang="en-US" sz="2400" u="sng" dirty="0" smtClean="0"/>
              <a:t>ide</a:t>
            </a:r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514975" y="2838449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NaNO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152926" y="3520559"/>
            <a:ext cx="206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Sodium Nitrate</a:t>
            </a:r>
            <a:endParaRPr lang="en-US" sz="2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504875" y="4704486"/>
            <a:ext cx="208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(PO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23709" y="5433536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Magnesium Chlor</a:t>
            </a:r>
            <a:r>
              <a:rPr lang="en-US" sz="2400" u="sng" dirty="0" smtClean="0"/>
              <a:t>ide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704486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MgCl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52926" y="5433536"/>
            <a:ext cx="304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Magnesium Phosphate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7198908" y="6432797"/>
            <a:ext cx="18207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Formula to Name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045468" y="231926"/>
            <a:ext cx="3866737" cy="1993257"/>
            <a:chOff x="5973646" y="1527302"/>
            <a:chExt cx="3866737" cy="1993257"/>
          </a:xfrm>
        </p:grpSpPr>
        <p:sp>
          <p:nvSpPr>
            <p:cNvPr id="18" name="TextBox 17"/>
            <p:cNvSpPr txBox="1"/>
            <p:nvPr/>
          </p:nvSpPr>
          <p:spPr>
            <a:xfrm>
              <a:off x="7357014" y="1527303"/>
              <a:ext cx="1485065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Anion</a:t>
              </a:r>
              <a:endParaRPr lang="en-US" sz="36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973646" y="1527302"/>
              <a:ext cx="3866737" cy="1993257"/>
              <a:chOff x="5995055" y="1527302"/>
              <a:chExt cx="3866737" cy="199325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995055" y="1527302"/>
                <a:ext cx="1361959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Metal</a:t>
                </a:r>
                <a:endParaRPr lang="en-US" sz="3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366752" y="2192118"/>
                <a:ext cx="1485065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E - ide</a:t>
                </a:r>
                <a:endParaRPr lang="en-US" sz="3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57013" y="2874228"/>
                <a:ext cx="2504779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Poly = name</a:t>
                </a:r>
                <a:endParaRPr lang="en-US" sz="3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805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76225"/>
            <a:ext cx="397070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 Methods to Balance Charges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52500"/>
            <a:ext cx="3542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Old School Math and CA method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Cross Method + Simplify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0475" y="137725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of 6a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4300" y="6138475"/>
            <a:ext cx="133876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Charges are </a:t>
            </a:r>
          </a:p>
          <a:p>
            <a:r>
              <a:rPr lang="en-US" dirty="0" smtClean="0"/>
              <a:t>on your CS!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125" y="2090440"/>
            <a:ext cx="26574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Ca and 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3075" y="2090440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Na and SO</a:t>
            </a:r>
            <a:r>
              <a:rPr lang="en-US" baseline="-25000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64" y="470416"/>
            <a:ext cx="28860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Ca and PO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70416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Al and SO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964" y="3836432"/>
            <a:ext cx="28860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Na and SCN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772151" y="3836432"/>
            <a:ext cx="29458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Ag and HPO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76225"/>
            <a:ext cx="408175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Method 2 – Math + CA Method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37825"/>
            <a:ext cx="276225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Mg and 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9750" y="937825"/>
            <a:ext cx="28506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Compound formed between K and CO</a:t>
            </a:r>
            <a:r>
              <a:rPr lang="en-US" baseline="-25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1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658</Words>
  <Application>Microsoft Office PowerPoint</Application>
  <PresentationFormat>On-screen Show (4:3)</PresentationFormat>
  <Paragraphs>157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25</cp:revision>
  <dcterms:created xsi:type="dcterms:W3CDTF">2020-03-25T15:59:49Z</dcterms:created>
  <dcterms:modified xsi:type="dcterms:W3CDTF">2021-09-19T23:54:06Z</dcterms:modified>
</cp:coreProperties>
</file>