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90" r:id="rId4"/>
    <p:sldId id="292" r:id="rId5"/>
    <p:sldId id="293" r:id="rId6"/>
    <p:sldId id="291" r:id="rId7"/>
    <p:sldId id="298" r:id="rId8"/>
    <p:sldId id="313" r:id="rId9"/>
    <p:sldId id="294" r:id="rId10"/>
    <p:sldId id="295"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65" r:id="rId26"/>
    <p:sldId id="2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0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30371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4966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84407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6150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5C3A7-410D-4FD7-9055-E25D6E92A517}"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87185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B5C3A7-410D-4FD7-9055-E25D6E92A517}"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5563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B5C3A7-410D-4FD7-9055-E25D6E92A517}"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28981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B5C3A7-410D-4FD7-9055-E25D6E92A517}"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4033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5C3A7-410D-4FD7-9055-E25D6E92A517}"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85632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5C3A7-410D-4FD7-9055-E25D6E92A517}"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54508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5C3A7-410D-4FD7-9055-E25D6E92A517}"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20014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5C3A7-410D-4FD7-9055-E25D6E92A517}" type="datetimeFigureOut">
              <a:rPr lang="en-US" smtClean="0"/>
              <a:t>9/12/2021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6CCA0-5664-45B9-AD03-D12E1DF1B9CC}" type="slidenum">
              <a:rPr lang="en-US" smtClean="0"/>
              <a:t>‹#›</a:t>
            </a:fld>
            <a:endParaRPr lang="en-US"/>
          </a:p>
        </p:txBody>
      </p:sp>
    </p:spTree>
    <p:extLst>
      <p:ext uri="{BB962C8B-B14F-4D97-AF65-F5344CB8AC3E}">
        <p14:creationId xmlns:p14="http://schemas.microsoft.com/office/powerpoint/2010/main" val="350086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hanacademy.org/math/cc-fifth-grade-math/imp-measurement-and-data-3" TargetMode="External"/><Relationship Id="rId2" Type="http://schemas.openxmlformats.org/officeDocument/2006/relationships/hyperlink" Target="http://www.chemhaven.org/che11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63" y="1490890"/>
            <a:ext cx="4294772" cy="2585323"/>
          </a:xfrm>
          <a:prstGeom prst="rect">
            <a:avLst/>
          </a:prstGeom>
          <a:solidFill>
            <a:schemeClr val="accent1">
              <a:lumMod val="40000"/>
              <a:lumOff val="60000"/>
            </a:schemeClr>
          </a:solidFill>
        </p:spPr>
        <p:txBody>
          <a:bodyPr wrap="square" rtlCol="0">
            <a:spAutoFit/>
          </a:bodyPr>
          <a:lstStyle/>
          <a:p>
            <a:pPr algn="ctr"/>
            <a:r>
              <a:rPr lang="en-US" u="sng" dirty="0" smtClean="0"/>
              <a:t>Overview/Topics</a:t>
            </a:r>
          </a:p>
          <a:p>
            <a:pPr marL="342900" indent="-342900">
              <a:buFont typeface="+mj-lt"/>
              <a:buAutoNum type="arabicPeriod"/>
            </a:pPr>
            <a:r>
              <a:rPr lang="en-US" dirty="0" smtClean="0"/>
              <a:t>Use of Density as a CF</a:t>
            </a:r>
          </a:p>
          <a:p>
            <a:pPr marL="800100" lvl="1" indent="-342900">
              <a:buFont typeface="+mj-lt"/>
              <a:buAutoNum type="alphaLcPeriod"/>
            </a:pPr>
            <a:r>
              <a:rPr lang="en-US" dirty="0" smtClean="0"/>
              <a:t>Variables – M, V, D</a:t>
            </a:r>
          </a:p>
          <a:p>
            <a:pPr marL="800100" lvl="1" indent="-342900">
              <a:buFont typeface="+mj-lt"/>
              <a:buAutoNum type="alphaLcPeriod"/>
            </a:pPr>
            <a:r>
              <a:rPr lang="en-US" dirty="0" smtClean="0"/>
              <a:t>Problem solving</a:t>
            </a:r>
          </a:p>
          <a:p>
            <a:pPr marL="342900" indent="-342900">
              <a:buFont typeface="+mj-lt"/>
              <a:buAutoNum type="arabicPeriod"/>
            </a:pPr>
            <a:r>
              <a:rPr lang="en-US" dirty="0" smtClean="0"/>
              <a:t>Use of Specific Heat as a CF</a:t>
            </a:r>
          </a:p>
          <a:p>
            <a:pPr marL="800100" lvl="1" indent="-342900">
              <a:buFont typeface="+mj-lt"/>
              <a:buAutoNum type="alphaLcPeriod"/>
            </a:pPr>
            <a:r>
              <a:rPr lang="en-US" dirty="0" smtClean="0"/>
              <a:t>Heat vs Temp (differences)</a:t>
            </a:r>
          </a:p>
          <a:p>
            <a:pPr marL="800100" lvl="1" indent="-342900">
              <a:buFont typeface="+mj-lt"/>
              <a:buAutoNum type="alphaLcPeriod"/>
            </a:pPr>
            <a:r>
              <a:rPr lang="en-US" dirty="0" smtClean="0"/>
              <a:t>Variables – q, m, s </a:t>
            </a:r>
            <a:r>
              <a:rPr lang="el-GR" dirty="0" smtClean="0"/>
              <a:t>Δ</a:t>
            </a:r>
            <a:r>
              <a:rPr lang="en-US" dirty="0" smtClean="0"/>
              <a:t>T</a:t>
            </a:r>
          </a:p>
          <a:p>
            <a:pPr marL="800100" lvl="1" indent="-342900">
              <a:buFont typeface="+mj-lt"/>
              <a:buAutoNum type="alphaLcPeriod"/>
            </a:pPr>
            <a:r>
              <a:rPr lang="en-US" dirty="0" smtClean="0"/>
              <a:t>Problem Solving</a:t>
            </a:r>
          </a:p>
          <a:p>
            <a:pPr marL="342900" indent="-342900">
              <a:buFont typeface="+mj-lt"/>
              <a:buAutoNum type="arabicPeriod"/>
            </a:pPr>
            <a:r>
              <a:rPr lang="en-US" dirty="0" smtClean="0"/>
              <a:t>Don’t forget SF!</a:t>
            </a:r>
          </a:p>
        </p:txBody>
      </p:sp>
      <p:sp>
        <p:nvSpPr>
          <p:cNvPr id="5" name="TextBox 4"/>
          <p:cNvSpPr txBox="1"/>
          <p:nvPr/>
        </p:nvSpPr>
        <p:spPr>
          <a:xfrm>
            <a:off x="4693841" y="1490890"/>
            <a:ext cx="4294772" cy="646331"/>
          </a:xfrm>
          <a:prstGeom prst="rect">
            <a:avLst/>
          </a:prstGeom>
          <a:solidFill>
            <a:schemeClr val="accent4">
              <a:lumMod val="40000"/>
              <a:lumOff val="60000"/>
            </a:schemeClr>
          </a:solidFill>
        </p:spPr>
        <p:txBody>
          <a:bodyPr wrap="square" rtlCol="0">
            <a:spAutoFit/>
          </a:bodyPr>
          <a:lstStyle/>
          <a:p>
            <a:pPr algn="ctr"/>
            <a:r>
              <a:rPr lang="en-US" u="sng" dirty="0" smtClean="0"/>
              <a:t>Skills to Master</a:t>
            </a:r>
          </a:p>
          <a:p>
            <a:pPr marL="342900" indent="-342900">
              <a:buFont typeface="+mj-lt"/>
              <a:buAutoNum type="arabicPeriod"/>
            </a:pPr>
            <a:r>
              <a:rPr lang="en-US" dirty="0" smtClean="0"/>
              <a:t>HW 3 </a:t>
            </a:r>
            <a:r>
              <a:rPr lang="en-US" dirty="0" err="1" smtClean="0"/>
              <a:t>h,i</a:t>
            </a:r>
            <a:endParaRPr lang="en-US" dirty="0" smtClean="0"/>
          </a:p>
        </p:txBody>
      </p:sp>
      <p:sp>
        <p:nvSpPr>
          <p:cNvPr id="8" name="TextBox 7"/>
          <p:cNvSpPr txBox="1"/>
          <p:nvPr/>
        </p:nvSpPr>
        <p:spPr>
          <a:xfrm>
            <a:off x="803658" y="206597"/>
            <a:ext cx="6850401" cy="1077218"/>
          </a:xfrm>
          <a:prstGeom prst="rect">
            <a:avLst/>
          </a:prstGeom>
          <a:noFill/>
        </p:spPr>
        <p:txBody>
          <a:bodyPr wrap="none" rtlCol="0">
            <a:spAutoFit/>
          </a:bodyPr>
          <a:lstStyle/>
          <a:p>
            <a:pPr algn="ctr"/>
            <a:r>
              <a:rPr lang="en-US" sz="3200" dirty="0" smtClean="0"/>
              <a:t>CHE 101 Fall 2021</a:t>
            </a:r>
          </a:p>
          <a:p>
            <a:pPr algn="ctr"/>
            <a:r>
              <a:rPr lang="en-US" sz="3200" dirty="0" smtClean="0"/>
              <a:t>Lecture 3 </a:t>
            </a:r>
            <a:r>
              <a:rPr lang="en-US" sz="3200" dirty="0" err="1" smtClean="0"/>
              <a:t>h,i</a:t>
            </a:r>
            <a:r>
              <a:rPr lang="en-US" sz="3200" dirty="0" smtClean="0"/>
              <a:t> – Density and Specific Heat</a:t>
            </a:r>
          </a:p>
        </p:txBody>
      </p:sp>
      <p:sp>
        <p:nvSpPr>
          <p:cNvPr id="9" name="TextBox 8"/>
          <p:cNvSpPr txBox="1"/>
          <p:nvPr/>
        </p:nvSpPr>
        <p:spPr>
          <a:xfrm>
            <a:off x="76242" y="5847307"/>
            <a:ext cx="3600408" cy="646331"/>
          </a:xfrm>
          <a:prstGeom prst="rect">
            <a:avLst/>
          </a:prstGeom>
          <a:solidFill>
            <a:schemeClr val="accent6">
              <a:lumMod val="60000"/>
              <a:lumOff val="40000"/>
            </a:schemeClr>
          </a:solidFill>
        </p:spPr>
        <p:txBody>
          <a:bodyPr wrap="square" rtlCol="0">
            <a:spAutoFit/>
          </a:bodyPr>
          <a:lstStyle/>
          <a:p>
            <a:pPr algn="ctr"/>
            <a:r>
              <a:rPr lang="en-US" u="sng" dirty="0" smtClean="0"/>
              <a:t>Read</a:t>
            </a:r>
          </a:p>
          <a:p>
            <a:r>
              <a:rPr lang="en-US" dirty="0" smtClean="0"/>
              <a:t>Hein Chapter 2 and Chapter 4</a:t>
            </a:r>
          </a:p>
        </p:txBody>
      </p:sp>
      <p:sp>
        <p:nvSpPr>
          <p:cNvPr id="10" name="TextBox 9"/>
          <p:cNvSpPr txBox="1"/>
          <p:nvPr/>
        </p:nvSpPr>
        <p:spPr>
          <a:xfrm>
            <a:off x="4693841" y="5571082"/>
            <a:ext cx="4294772" cy="1200329"/>
          </a:xfrm>
          <a:prstGeom prst="rect">
            <a:avLst/>
          </a:prstGeom>
          <a:solidFill>
            <a:schemeClr val="accent2">
              <a:lumMod val="40000"/>
              <a:lumOff val="60000"/>
            </a:schemeClr>
          </a:solidFill>
        </p:spPr>
        <p:txBody>
          <a:bodyPr wrap="square" rtlCol="0">
            <a:spAutoFit/>
          </a:bodyPr>
          <a:lstStyle/>
          <a:p>
            <a:pPr algn="ctr"/>
            <a:r>
              <a:rPr lang="en-US" u="sng" dirty="0" smtClean="0"/>
              <a:t>Additional Useful Links</a:t>
            </a:r>
          </a:p>
          <a:p>
            <a:pPr marL="285750" indent="-285750">
              <a:buFont typeface="Wingdings" panose="05000000000000000000" pitchFamily="2" charset="2"/>
              <a:buChar char="q"/>
            </a:pPr>
            <a:r>
              <a:rPr lang="en-US" dirty="0" smtClean="0">
                <a:hlinkClick r:id="rId2"/>
              </a:rPr>
              <a:t>www.chemhaven.org/che101</a:t>
            </a:r>
            <a:endParaRPr lang="en-US" dirty="0" smtClean="0"/>
          </a:p>
          <a:p>
            <a:pPr marL="285750" indent="-285750">
              <a:buFont typeface="Wingdings" panose="05000000000000000000" pitchFamily="2" charset="2"/>
              <a:buChar char="q"/>
            </a:pPr>
            <a:r>
              <a:rPr lang="en-US" dirty="0" smtClean="0">
                <a:hlinkClick r:id="rId3"/>
              </a:rPr>
              <a:t>Khan Academy </a:t>
            </a:r>
            <a:endParaRPr lang="en-US" dirty="0" smtClean="0"/>
          </a:p>
          <a:p>
            <a:pPr marL="285750" indent="-285750">
              <a:buFont typeface="Wingdings" panose="05000000000000000000" pitchFamily="2" charset="2"/>
              <a:buChar char="q"/>
            </a:pPr>
            <a:r>
              <a:rPr lang="en-US" dirty="0" smtClean="0"/>
              <a:t>Google/You Tube</a:t>
            </a:r>
          </a:p>
        </p:txBody>
      </p:sp>
    </p:spTree>
    <p:extLst>
      <p:ext uri="{BB962C8B-B14F-4D97-AF65-F5344CB8AC3E}">
        <p14:creationId xmlns:p14="http://schemas.microsoft.com/office/powerpoint/2010/main" val="109060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822" y="321548"/>
            <a:ext cx="8189407" cy="1477328"/>
          </a:xfrm>
          <a:prstGeom prst="rect">
            <a:avLst/>
          </a:prstGeom>
          <a:noFill/>
        </p:spPr>
        <p:txBody>
          <a:bodyPr wrap="square" rtlCol="0">
            <a:spAutoFit/>
          </a:bodyPr>
          <a:lstStyle/>
          <a:p>
            <a:r>
              <a:rPr lang="en-US" dirty="0" smtClean="0"/>
              <a:t>Example:  You are given a gold necklace by your significant other.  Being the chemist that you are (or may become) you decide to test if its real gold.  You go into your chemistry lab and the necklace weighs 150 grams and when placed in a graduated cylinder the level of water changes from 55.0 mL to 66.6 </a:t>
            </a:r>
            <a:r>
              <a:rPr lang="en-US" dirty="0" err="1" smtClean="0"/>
              <a:t>mL.</a:t>
            </a:r>
            <a:r>
              <a:rPr lang="en-US" dirty="0" smtClean="0"/>
              <a:t>  Is the necklace pure gold?</a:t>
            </a:r>
            <a:endParaRPr lang="en-US" dirty="0"/>
          </a:p>
        </p:txBody>
      </p:sp>
    </p:spTree>
    <p:extLst>
      <p:ext uri="{BB962C8B-B14F-4D97-AF65-F5344CB8AC3E}">
        <p14:creationId xmlns:p14="http://schemas.microsoft.com/office/powerpoint/2010/main" val="22641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376" y="387543"/>
            <a:ext cx="2992422"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Heat (Thermal Energy)</a:t>
            </a:r>
            <a:endParaRPr lang="en-US" sz="2400" dirty="0"/>
          </a:p>
        </p:txBody>
      </p:sp>
      <p:sp>
        <p:nvSpPr>
          <p:cNvPr id="3" name="TextBox 2"/>
          <p:cNvSpPr txBox="1"/>
          <p:nvPr/>
        </p:nvSpPr>
        <p:spPr>
          <a:xfrm>
            <a:off x="259688" y="1110789"/>
            <a:ext cx="2974312" cy="369332"/>
          </a:xfrm>
          <a:prstGeom prst="rect">
            <a:avLst/>
          </a:prstGeom>
          <a:noFill/>
        </p:spPr>
        <p:txBody>
          <a:bodyPr wrap="square" rtlCol="0">
            <a:spAutoFit/>
          </a:bodyPr>
          <a:lstStyle/>
          <a:p>
            <a:r>
              <a:rPr lang="en-US" dirty="0" smtClean="0"/>
              <a:t>A form of energy</a:t>
            </a:r>
            <a:endParaRPr lang="en-US" dirty="0"/>
          </a:p>
        </p:txBody>
      </p:sp>
      <p:sp>
        <p:nvSpPr>
          <p:cNvPr id="5" name="TextBox 4"/>
          <p:cNvSpPr txBox="1"/>
          <p:nvPr/>
        </p:nvSpPr>
        <p:spPr>
          <a:xfrm>
            <a:off x="5608654" y="323221"/>
            <a:ext cx="1790362"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Temperature</a:t>
            </a:r>
            <a:endParaRPr lang="en-US" sz="2400" dirty="0"/>
          </a:p>
        </p:txBody>
      </p:sp>
      <p:sp>
        <p:nvSpPr>
          <p:cNvPr id="6" name="TextBox 5"/>
          <p:cNvSpPr txBox="1"/>
          <p:nvPr/>
        </p:nvSpPr>
        <p:spPr>
          <a:xfrm>
            <a:off x="4962525" y="878902"/>
            <a:ext cx="3424709" cy="646331"/>
          </a:xfrm>
          <a:prstGeom prst="rect">
            <a:avLst/>
          </a:prstGeom>
          <a:noFill/>
        </p:spPr>
        <p:txBody>
          <a:bodyPr wrap="square" rtlCol="0">
            <a:spAutoFit/>
          </a:bodyPr>
          <a:lstStyle/>
          <a:p>
            <a:r>
              <a:rPr lang="en-US" dirty="0" smtClean="0"/>
              <a:t>A measure of the average KE in a system (motion of molecules)</a:t>
            </a:r>
            <a:endParaRPr lang="en-US" dirty="0"/>
          </a:p>
        </p:txBody>
      </p:sp>
      <p:sp>
        <p:nvSpPr>
          <p:cNvPr id="8" name="TextBox 7"/>
          <p:cNvSpPr txBox="1"/>
          <p:nvPr/>
        </p:nvSpPr>
        <p:spPr>
          <a:xfrm>
            <a:off x="247451" y="2330763"/>
            <a:ext cx="2525050" cy="369332"/>
          </a:xfrm>
          <a:prstGeom prst="rect">
            <a:avLst/>
          </a:prstGeom>
          <a:noFill/>
        </p:spPr>
        <p:txBody>
          <a:bodyPr wrap="none" rtlCol="0">
            <a:spAutoFit/>
          </a:bodyPr>
          <a:lstStyle/>
          <a:p>
            <a:r>
              <a:rPr lang="en-US" dirty="0" smtClean="0">
                <a:solidFill>
                  <a:srgbClr val="FF0000"/>
                </a:solidFill>
              </a:rPr>
              <a:t>Units – Joules or Calories</a:t>
            </a:r>
            <a:endParaRPr lang="en-US" dirty="0">
              <a:solidFill>
                <a:srgbClr val="FF0000"/>
              </a:solidFill>
            </a:endParaRPr>
          </a:p>
        </p:txBody>
      </p:sp>
      <p:sp>
        <p:nvSpPr>
          <p:cNvPr id="14" name="TextBox 13"/>
          <p:cNvSpPr txBox="1"/>
          <p:nvPr/>
        </p:nvSpPr>
        <p:spPr>
          <a:xfrm>
            <a:off x="5058251" y="2330763"/>
            <a:ext cx="1853392" cy="369332"/>
          </a:xfrm>
          <a:prstGeom prst="rect">
            <a:avLst/>
          </a:prstGeom>
          <a:noFill/>
        </p:spPr>
        <p:txBody>
          <a:bodyPr wrap="none" rtlCol="0">
            <a:spAutoFit/>
          </a:bodyPr>
          <a:lstStyle/>
          <a:p>
            <a:r>
              <a:rPr lang="en-US" dirty="0" smtClean="0">
                <a:solidFill>
                  <a:srgbClr val="FF0000"/>
                </a:solidFill>
              </a:rPr>
              <a:t>Units – °C, °</a:t>
            </a:r>
            <a:r>
              <a:rPr lang="en-US" dirty="0">
                <a:solidFill>
                  <a:srgbClr val="FF0000"/>
                </a:solidFill>
              </a:rPr>
              <a:t>F</a:t>
            </a:r>
            <a:r>
              <a:rPr lang="en-US" dirty="0" smtClean="0">
                <a:solidFill>
                  <a:srgbClr val="FF0000"/>
                </a:solidFill>
              </a:rPr>
              <a:t>, or K</a:t>
            </a:r>
            <a:endParaRPr lang="en-US" dirty="0">
              <a:solidFill>
                <a:srgbClr val="FF0000"/>
              </a:solidFill>
            </a:endParaRPr>
          </a:p>
        </p:txBody>
      </p:sp>
      <p:sp>
        <p:nvSpPr>
          <p:cNvPr id="15" name="TextBox 14"/>
          <p:cNvSpPr txBox="1"/>
          <p:nvPr/>
        </p:nvSpPr>
        <p:spPr>
          <a:xfrm>
            <a:off x="4564987" y="1525233"/>
            <a:ext cx="4693313" cy="646331"/>
          </a:xfrm>
          <a:prstGeom prst="rect">
            <a:avLst/>
          </a:prstGeom>
          <a:noFill/>
        </p:spPr>
        <p:txBody>
          <a:bodyPr wrap="square" rtlCol="0">
            <a:spAutoFit/>
          </a:bodyPr>
          <a:lstStyle/>
          <a:p>
            <a:r>
              <a:rPr lang="en-US" dirty="0" smtClean="0">
                <a:solidFill>
                  <a:srgbClr val="00B050"/>
                </a:solidFill>
              </a:rPr>
              <a:t>High Temperature – particles move faster</a:t>
            </a:r>
          </a:p>
          <a:p>
            <a:r>
              <a:rPr lang="en-US" dirty="0" smtClean="0">
                <a:solidFill>
                  <a:srgbClr val="00B050"/>
                </a:solidFill>
              </a:rPr>
              <a:t>Low Temperature – particles move slower</a:t>
            </a:r>
            <a:endParaRPr lang="en-US" dirty="0">
              <a:solidFill>
                <a:srgbClr val="00B050"/>
              </a:solidFill>
            </a:endParaRPr>
          </a:p>
        </p:txBody>
      </p:sp>
      <p:sp>
        <p:nvSpPr>
          <p:cNvPr id="16" name="TextBox 15"/>
          <p:cNvSpPr txBox="1"/>
          <p:nvPr/>
        </p:nvSpPr>
        <p:spPr>
          <a:xfrm>
            <a:off x="247451" y="1663732"/>
            <a:ext cx="4693313" cy="369332"/>
          </a:xfrm>
          <a:prstGeom prst="rect">
            <a:avLst/>
          </a:prstGeom>
          <a:noFill/>
        </p:spPr>
        <p:txBody>
          <a:bodyPr wrap="square" rtlCol="0">
            <a:spAutoFit/>
          </a:bodyPr>
          <a:lstStyle/>
          <a:p>
            <a:r>
              <a:rPr lang="en-US" dirty="0" smtClean="0">
                <a:solidFill>
                  <a:srgbClr val="00B050"/>
                </a:solidFill>
              </a:rPr>
              <a:t>Heat can be transferred between objects</a:t>
            </a:r>
          </a:p>
        </p:txBody>
      </p:sp>
      <p:sp>
        <p:nvSpPr>
          <p:cNvPr id="17" name="TextBox 16"/>
          <p:cNvSpPr txBox="1"/>
          <p:nvPr/>
        </p:nvSpPr>
        <p:spPr>
          <a:xfrm>
            <a:off x="247451" y="2997794"/>
            <a:ext cx="3519297" cy="369332"/>
          </a:xfrm>
          <a:prstGeom prst="rect">
            <a:avLst/>
          </a:prstGeom>
          <a:noFill/>
        </p:spPr>
        <p:txBody>
          <a:bodyPr wrap="none" rtlCol="0">
            <a:spAutoFit/>
          </a:bodyPr>
          <a:lstStyle/>
          <a:p>
            <a:r>
              <a:rPr lang="en-US" dirty="0" smtClean="0">
                <a:solidFill>
                  <a:srgbClr val="00B0F0"/>
                </a:solidFill>
              </a:rPr>
              <a:t>Extensive – depends on sample size</a:t>
            </a:r>
            <a:endParaRPr lang="en-US" dirty="0">
              <a:solidFill>
                <a:srgbClr val="00B0F0"/>
              </a:solidFill>
            </a:endParaRPr>
          </a:p>
        </p:txBody>
      </p:sp>
      <p:sp>
        <p:nvSpPr>
          <p:cNvPr id="18" name="TextBox 17"/>
          <p:cNvSpPr txBox="1"/>
          <p:nvPr/>
        </p:nvSpPr>
        <p:spPr>
          <a:xfrm>
            <a:off x="4564987" y="2990811"/>
            <a:ext cx="3966407" cy="369332"/>
          </a:xfrm>
          <a:prstGeom prst="rect">
            <a:avLst/>
          </a:prstGeom>
          <a:noFill/>
        </p:spPr>
        <p:txBody>
          <a:bodyPr wrap="none" rtlCol="0">
            <a:spAutoFit/>
          </a:bodyPr>
          <a:lstStyle/>
          <a:p>
            <a:r>
              <a:rPr lang="en-US" dirty="0" smtClean="0">
                <a:solidFill>
                  <a:srgbClr val="00B0F0"/>
                </a:solidFill>
              </a:rPr>
              <a:t>Intensive – </a:t>
            </a:r>
            <a:r>
              <a:rPr lang="en-US" u="sng" dirty="0" smtClean="0">
                <a:solidFill>
                  <a:srgbClr val="00B0F0"/>
                </a:solidFill>
              </a:rPr>
              <a:t>independent</a:t>
            </a:r>
            <a:r>
              <a:rPr lang="en-US" dirty="0" smtClean="0">
                <a:solidFill>
                  <a:srgbClr val="00B0F0"/>
                </a:solidFill>
              </a:rPr>
              <a:t> on sample size</a:t>
            </a:r>
            <a:endParaRPr lang="en-US" dirty="0">
              <a:solidFill>
                <a:srgbClr val="00B0F0"/>
              </a:solidFill>
            </a:endParaRPr>
          </a:p>
        </p:txBody>
      </p:sp>
      <p:pic>
        <p:nvPicPr>
          <p:cNvPr id="20" name="Picture 19"/>
          <p:cNvPicPr>
            <a:picLocks noChangeAspect="1"/>
          </p:cNvPicPr>
          <p:nvPr/>
        </p:nvPicPr>
        <p:blipFill>
          <a:blip r:embed="rId2"/>
          <a:stretch>
            <a:fillRect/>
          </a:stretch>
        </p:blipFill>
        <p:spPr>
          <a:xfrm>
            <a:off x="110427" y="4617806"/>
            <a:ext cx="3656321" cy="1523467"/>
          </a:xfrm>
          <a:prstGeom prst="rect">
            <a:avLst/>
          </a:prstGeom>
        </p:spPr>
      </p:pic>
      <p:pic>
        <p:nvPicPr>
          <p:cNvPr id="22" name="Picture 21"/>
          <p:cNvPicPr>
            <a:picLocks noChangeAspect="1"/>
          </p:cNvPicPr>
          <p:nvPr/>
        </p:nvPicPr>
        <p:blipFill rotWithShape="1">
          <a:blip r:embed="rId3"/>
          <a:srcRect r="47441"/>
          <a:stretch/>
        </p:blipFill>
        <p:spPr>
          <a:xfrm>
            <a:off x="6120091" y="4084686"/>
            <a:ext cx="2196594" cy="2400300"/>
          </a:xfrm>
          <a:prstGeom prst="rect">
            <a:avLst/>
          </a:prstGeom>
        </p:spPr>
      </p:pic>
      <p:sp>
        <p:nvSpPr>
          <p:cNvPr id="23" name="TextBox 22"/>
          <p:cNvSpPr txBox="1"/>
          <p:nvPr/>
        </p:nvSpPr>
        <p:spPr>
          <a:xfrm>
            <a:off x="3961938" y="4961670"/>
            <a:ext cx="1957652" cy="646331"/>
          </a:xfrm>
          <a:prstGeom prst="rect">
            <a:avLst/>
          </a:prstGeom>
          <a:solidFill>
            <a:srgbClr val="FFFF00"/>
          </a:solidFill>
        </p:spPr>
        <p:txBody>
          <a:bodyPr wrap="none" rtlCol="0">
            <a:spAutoFit/>
          </a:bodyPr>
          <a:lstStyle/>
          <a:p>
            <a:r>
              <a:rPr lang="en-US" dirty="0" smtClean="0"/>
              <a:t>Same Temperature</a:t>
            </a:r>
          </a:p>
          <a:p>
            <a:r>
              <a:rPr lang="en-US" dirty="0" smtClean="0"/>
              <a:t>Different Heat</a:t>
            </a:r>
            <a:endParaRPr lang="en-US" dirty="0"/>
          </a:p>
        </p:txBody>
      </p:sp>
    </p:spTree>
    <p:extLst>
      <p:ext uri="{BB962C8B-B14F-4D97-AF65-F5344CB8AC3E}">
        <p14:creationId xmlns:p14="http://schemas.microsoft.com/office/powerpoint/2010/main" val="329584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6025" y="0"/>
            <a:ext cx="4519250" cy="461665"/>
          </a:xfrm>
          <a:prstGeom prst="rect">
            <a:avLst/>
          </a:prstGeom>
          <a:noFill/>
        </p:spPr>
        <p:txBody>
          <a:bodyPr wrap="none" rtlCol="0">
            <a:spAutoFit/>
          </a:bodyPr>
          <a:lstStyle/>
          <a:p>
            <a:r>
              <a:rPr lang="en-US" sz="2400" dirty="0" smtClean="0"/>
              <a:t>Heat - Quantitative Measurements</a:t>
            </a:r>
            <a:endParaRPr lang="en-US" sz="2400" dirty="0"/>
          </a:p>
        </p:txBody>
      </p:sp>
      <p:pic>
        <p:nvPicPr>
          <p:cNvPr id="5" name="Picture 4"/>
          <p:cNvPicPr>
            <a:picLocks noChangeAspect="1"/>
          </p:cNvPicPr>
          <p:nvPr/>
        </p:nvPicPr>
        <p:blipFill>
          <a:blip r:embed="rId2"/>
          <a:stretch>
            <a:fillRect/>
          </a:stretch>
        </p:blipFill>
        <p:spPr>
          <a:xfrm>
            <a:off x="269805" y="530776"/>
            <a:ext cx="1346340" cy="1690687"/>
          </a:xfrm>
          <a:prstGeom prst="rect">
            <a:avLst/>
          </a:prstGeom>
        </p:spPr>
      </p:pic>
      <p:sp>
        <p:nvSpPr>
          <p:cNvPr id="6" name="TextBox 5"/>
          <p:cNvSpPr txBox="1"/>
          <p:nvPr/>
        </p:nvSpPr>
        <p:spPr>
          <a:xfrm>
            <a:off x="1762125" y="530776"/>
            <a:ext cx="2573140" cy="369332"/>
          </a:xfrm>
          <a:prstGeom prst="rect">
            <a:avLst/>
          </a:prstGeom>
          <a:noFill/>
        </p:spPr>
        <p:txBody>
          <a:bodyPr wrap="none" rtlCol="0">
            <a:spAutoFit/>
          </a:bodyPr>
          <a:lstStyle/>
          <a:p>
            <a:r>
              <a:rPr lang="en-US" dirty="0" smtClean="0"/>
              <a:t>Joseph Black (1728-1799)</a:t>
            </a:r>
          </a:p>
        </p:txBody>
      </p:sp>
      <p:sp>
        <p:nvSpPr>
          <p:cNvPr id="7" name="Rectangle 6"/>
          <p:cNvSpPr/>
          <p:nvPr/>
        </p:nvSpPr>
        <p:spPr>
          <a:xfrm>
            <a:off x="1762125" y="830719"/>
            <a:ext cx="2901372" cy="276999"/>
          </a:xfrm>
          <a:prstGeom prst="rect">
            <a:avLst/>
          </a:prstGeom>
        </p:spPr>
        <p:txBody>
          <a:bodyPr wrap="none">
            <a:spAutoFit/>
          </a:bodyPr>
          <a:lstStyle/>
          <a:p>
            <a:r>
              <a:rPr lang="en-US" sz="1200" dirty="0"/>
              <a:t>https://en.wikipedia.org/wiki/Joseph_Black</a:t>
            </a:r>
          </a:p>
        </p:txBody>
      </p:sp>
      <p:sp>
        <p:nvSpPr>
          <p:cNvPr id="8" name="TextBox 7"/>
          <p:cNvSpPr txBox="1"/>
          <p:nvPr/>
        </p:nvSpPr>
        <p:spPr>
          <a:xfrm>
            <a:off x="1762125" y="1152585"/>
            <a:ext cx="2092881" cy="923330"/>
          </a:xfrm>
          <a:prstGeom prst="rect">
            <a:avLst/>
          </a:prstGeom>
          <a:noFill/>
        </p:spPr>
        <p:txBody>
          <a:bodyPr wrap="none" rtlCol="0">
            <a:spAutoFit/>
          </a:bodyPr>
          <a:lstStyle/>
          <a:p>
            <a:pPr marL="285750" indent="-285750">
              <a:buFont typeface="Courier New" panose="02070309020205020404" pitchFamily="49" charset="0"/>
              <a:buChar char="o"/>
            </a:pPr>
            <a:r>
              <a:rPr lang="en-US" dirty="0" smtClean="0"/>
              <a:t>Analytical Scale</a:t>
            </a:r>
          </a:p>
          <a:p>
            <a:pPr marL="285750" indent="-285750">
              <a:buFont typeface="Courier New" panose="02070309020205020404" pitchFamily="49" charset="0"/>
              <a:buChar char="o"/>
            </a:pPr>
            <a:r>
              <a:rPr lang="en-US" dirty="0" smtClean="0"/>
              <a:t>Properties of CO</a:t>
            </a:r>
            <a:r>
              <a:rPr lang="en-US" baseline="-25000" dirty="0" smtClean="0"/>
              <a:t>2</a:t>
            </a:r>
          </a:p>
          <a:p>
            <a:pPr marL="285750" indent="-285750">
              <a:buFont typeface="Courier New" panose="02070309020205020404" pitchFamily="49" charset="0"/>
              <a:buChar char="o"/>
            </a:pPr>
            <a:r>
              <a:rPr lang="en-US" dirty="0" smtClean="0"/>
              <a:t>Specific Heat</a:t>
            </a:r>
            <a:endParaRPr lang="en-US" dirty="0"/>
          </a:p>
        </p:txBody>
      </p:sp>
      <p:pic>
        <p:nvPicPr>
          <p:cNvPr id="9" name="Picture 8"/>
          <p:cNvPicPr>
            <a:picLocks noChangeAspect="1"/>
          </p:cNvPicPr>
          <p:nvPr/>
        </p:nvPicPr>
        <p:blipFill>
          <a:blip r:embed="rId3"/>
          <a:stretch>
            <a:fillRect/>
          </a:stretch>
        </p:blipFill>
        <p:spPr>
          <a:xfrm>
            <a:off x="5376703" y="438059"/>
            <a:ext cx="3257143" cy="2352381"/>
          </a:xfrm>
          <a:prstGeom prst="rect">
            <a:avLst/>
          </a:prstGeom>
        </p:spPr>
      </p:pic>
      <p:pic>
        <p:nvPicPr>
          <p:cNvPr id="11" name="Picture 10"/>
          <p:cNvPicPr>
            <a:picLocks noChangeAspect="1"/>
          </p:cNvPicPr>
          <p:nvPr/>
        </p:nvPicPr>
        <p:blipFill rotWithShape="1">
          <a:blip r:embed="rId4"/>
          <a:srcRect l="10833" t="29306" r="4792" b="18472"/>
          <a:stretch/>
        </p:blipFill>
        <p:spPr>
          <a:xfrm>
            <a:off x="577272" y="2963518"/>
            <a:ext cx="7715250" cy="3581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31780" y="2963518"/>
            <a:ext cx="2078774" cy="369332"/>
          </a:xfrm>
          <a:prstGeom prst="rect">
            <a:avLst/>
          </a:prstGeom>
          <a:noFill/>
        </p:spPr>
        <p:txBody>
          <a:bodyPr wrap="none" rtlCol="0">
            <a:spAutoFit/>
          </a:bodyPr>
          <a:lstStyle/>
          <a:p>
            <a:r>
              <a:rPr lang="en-US" dirty="0" smtClean="0">
                <a:solidFill>
                  <a:srgbClr val="FF0000"/>
                </a:solidFill>
              </a:rPr>
              <a:t>Metal Spoon = HOT!</a:t>
            </a:r>
            <a:endParaRPr lang="en-US" dirty="0">
              <a:solidFill>
                <a:srgbClr val="FF0000"/>
              </a:solidFill>
            </a:endParaRPr>
          </a:p>
        </p:txBody>
      </p:sp>
      <p:sp>
        <p:nvSpPr>
          <p:cNvPr id="12" name="TextBox 11"/>
          <p:cNvSpPr txBox="1"/>
          <p:nvPr/>
        </p:nvSpPr>
        <p:spPr>
          <a:xfrm>
            <a:off x="877690" y="4888823"/>
            <a:ext cx="2032864" cy="369332"/>
          </a:xfrm>
          <a:prstGeom prst="rect">
            <a:avLst/>
          </a:prstGeom>
          <a:noFill/>
        </p:spPr>
        <p:txBody>
          <a:bodyPr wrap="none" rtlCol="0">
            <a:spAutoFit/>
          </a:bodyPr>
          <a:lstStyle/>
          <a:p>
            <a:r>
              <a:rPr lang="en-US" dirty="0" smtClean="0">
                <a:solidFill>
                  <a:srgbClr val="00B0F0"/>
                </a:solidFill>
              </a:rPr>
              <a:t>Wood Spoon = Cool</a:t>
            </a:r>
            <a:endParaRPr lang="en-US" dirty="0">
              <a:solidFill>
                <a:srgbClr val="00B0F0"/>
              </a:solidFill>
            </a:endParaRPr>
          </a:p>
        </p:txBody>
      </p:sp>
    </p:spTree>
    <p:extLst>
      <p:ext uri="{BB962C8B-B14F-4D97-AF65-F5344CB8AC3E}">
        <p14:creationId xmlns:p14="http://schemas.microsoft.com/office/powerpoint/2010/main" val="341739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7925" y="142875"/>
            <a:ext cx="4519250" cy="461665"/>
          </a:xfrm>
          <a:prstGeom prst="rect">
            <a:avLst/>
          </a:prstGeom>
          <a:noFill/>
        </p:spPr>
        <p:txBody>
          <a:bodyPr wrap="none" rtlCol="0">
            <a:spAutoFit/>
          </a:bodyPr>
          <a:lstStyle/>
          <a:p>
            <a:r>
              <a:rPr lang="en-US" sz="2400" dirty="0" smtClean="0"/>
              <a:t>Heat - Quantitative Measurements</a:t>
            </a:r>
            <a:endParaRPr lang="en-US" sz="2400" dirty="0"/>
          </a:p>
        </p:txBody>
      </p:sp>
      <p:sp>
        <p:nvSpPr>
          <p:cNvPr id="3" name="TextBox 2"/>
          <p:cNvSpPr txBox="1"/>
          <p:nvPr/>
        </p:nvSpPr>
        <p:spPr>
          <a:xfrm>
            <a:off x="319458" y="771525"/>
            <a:ext cx="6647717" cy="646331"/>
          </a:xfrm>
          <a:prstGeom prst="rect">
            <a:avLst/>
          </a:prstGeom>
          <a:noFill/>
        </p:spPr>
        <p:txBody>
          <a:bodyPr wrap="none" rtlCol="0">
            <a:spAutoFit/>
          </a:bodyPr>
          <a:lstStyle/>
          <a:p>
            <a:r>
              <a:rPr lang="en-US" dirty="0" smtClean="0"/>
              <a:t>Different substance store/absorb/transmit heat at different rates</a:t>
            </a:r>
          </a:p>
          <a:p>
            <a:r>
              <a:rPr lang="en-US" dirty="0" smtClean="0"/>
              <a:t>How the atoms/molecules in a substance respond to heat is different</a:t>
            </a:r>
            <a:endParaRPr lang="en-US" dirty="0"/>
          </a:p>
        </p:txBody>
      </p:sp>
      <p:sp>
        <p:nvSpPr>
          <p:cNvPr id="4" name="TextBox 3"/>
          <p:cNvSpPr txBox="1"/>
          <p:nvPr/>
        </p:nvSpPr>
        <p:spPr>
          <a:xfrm>
            <a:off x="1607520" y="3039243"/>
            <a:ext cx="2752677" cy="830997"/>
          </a:xfrm>
          <a:prstGeom prst="rect">
            <a:avLst/>
          </a:prstGeom>
          <a:noFill/>
        </p:spPr>
        <p:txBody>
          <a:bodyPr wrap="none" rtlCol="0">
            <a:spAutoFit/>
          </a:bodyPr>
          <a:lstStyle/>
          <a:p>
            <a:r>
              <a:rPr lang="en-US" sz="4800" dirty="0"/>
              <a:t>q</a:t>
            </a:r>
            <a:r>
              <a:rPr lang="en-US" sz="4800" dirty="0" smtClean="0"/>
              <a:t> = m s </a:t>
            </a:r>
            <a:r>
              <a:rPr lang="el-GR" sz="4800" dirty="0" smtClean="0"/>
              <a:t>Δ</a:t>
            </a:r>
            <a:r>
              <a:rPr lang="en-US" sz="4800" dirty="0" smtClean="0"/>
              <a:t>T</a:t>
            </a:r>
            <a:endParaRPr lang="en-US" sz="4800" dirty="0"/>
          </a:p>
        </p:txBody>
      </p:sp>
      <p:sp>
        <p:nvSpPr>
          <p:cNvPr id="5" name="TextBox 4"/>
          <p:cNvSpPr txBox="1"/>
          <p:nvPr/>
        </p:nvSpPr>
        <p:spPr>
          <a:xfrm>
            <a:off x="1321770" y="3870240"/>
            <a:ext cx="1141979" cy="830997"/>
          </a:xfrm>
          <a:prstGeom prst="rect">
            <a:avLst/>
          </a:prstGeom>
          <a:noFill/>
        </p:spPr>
        <p:txBody>
          <a:bodyPr wrap="none" rtlCol="0">
            <a:spAutoFit/>
          </a:bodyPr>
          <a:lstStyle/>
          <a:p>
            <a:r>
              <a:rPr lang="en-US" sz="2400" dirty="0" smtClean="0">
                <a:solidFill>
                  <a:srgbClr val="FF0000"/>
                </a:solidFill>
              </a:rPr>
              <a:t>q - heat</a:t>
            </a:r>
          </a:p>
          <a:p>
            <a:r>
              <a:rPr lang="en-US" sz="2400" dirty="0" smtClean="0">
                <a:solidFill>
                  <a:srgbClr val="FF0000"/>
                </a:solidFill>
              </a:rPr>
              <a:t>J or </a:t>
            </a:r>
            <a:r>
              <a:rPr lang="en-US" sz="2400" dirty="0" err="1" smtClean="0">
                <a:solidFill>
                  <a:srgbClr val="FF0000"/>
                </a:solidFill>
              </a:rPr>
              <a:t>cal</a:t>
            </a:r>
            <a:endParaRPr lang="en-US" sz="2400" dirty="0">
              <a:solidFill>
                <a:srgbClr val="FF0000"/>
              </a:solidFill>
            </a:endParaRPr>
          </a:p>
        </p:txBody>
      </p:sp>
      <p:sp>
        <p:nvSpPr>
          <p:cNvPr id="6" name="TextBox 5"/>
          <p:cNvSpPr txBox="1"/>
          <p:nvPr/>
        </p:nvSpPr>
        <p:spPr>
          <a:xfrm>
            <a:off x="1997980" y="2281264"/>
            <a:ext cx="1971758" cy="830997"/>
          </a:xfrm>
          <a:prstGeom prst="rect">
            <a:avLst/>
          </a:prstGeom>
          <a:noFill/>
        </p:spPr>
        <p:txBody>
          <a:bodyPr wrap="none" rtlCol="0">
            <a:spAutoFit/>
          </a:bodyPr>
          <a:lstStyle/>
          <a:p>
            <a:r>
              <a:rPr lang="en-US" sz="2400" dirty="0" smtClean="0">
                <a:solidFill>
                  <a:srgbClr val="00B0F0"/>
                </a:solidFill>
              </a:rPr>
              <a:t>m - mass</a:t>
            </a:r>
          </a:p>
          <a:p>
            <a:r>
              <a:rPr lang="en-US" sz="2400" dirty="0" smtClean="0">
                <a:solidFill>
                  <a:srgbClr val="00B0F0"/>
                </a:solidFill>
              </a:rPr>
              <a:t>g (kg, lbs. etc.)</a:t>
            </a:r>
            <a:endParaRPr lang="en-US" sz="2400" dirty="0">
              <a:solidFill>
                <a:srgbClr val="00B0F0"/>
              </a:solidFill>
            </a:endParaRPr>
          </a:p>
        </p:txBody>
      </p:sp>
      <p:sp>
        <p:nvSpPr>
          <p:cNvPr id="7" name="TextBox 6"/>
          <p:cNvSpPr txBox="1"/>
          <p:nvPr/>
        </p:nvSpPr>
        <p:spPr>
          <a:xfrm>
            <a:off x="4360197" y="2354282"/>
            <a:ext cx="3589572" cy="1200329"/>
          </a:xfrm>
          <a:prstGeom prst="rect">
            <a:avLst/>
          </a:prstGeom>
          <a:noFill/>
        </p:spPr>
        <p:txBody>
          <a:bodyPr wrap="none" rtlCol="0">
            <a:spAutoFit/>
          </a:bodyPr>
          <a:lstStyle/>
          <a:p>
            <a:r>
              <a:rPr lang="el-GR" sz="2400" dirty="0" smtClean="0">
                <a:solidFill>
                  <a:srgbClr val="7030A0"/>
                </a:solidFill>
              </a:rPr>
              <a:t>Δ</a:t>
            </a:r>
            <a:r>
              <a:rPr lang="en-US" sz="2400" dirty="0" smtClean="0">
                <a:solidFill>
                  <a:srgbClr val="7030A0"/>
                </a:solidFill>
              </a:rPr>
              <a:t>T - change in temperature</a:t>
            </a:r>
          </a:p>
          <a:p>
            <a:pPr algn="ctr"/>
            <a:r>
              <a:rPr lang="el-GR" sz="2400" dirty="0">
                <a:solidFill>
                  <a:srgbClr val="7030A0"/>
                </a:solidFill>
              </a:rPr>
              <a:t>Δ</a:t>
            </a:r>
            <a:r>
              <a:rPr lang="en-US" sz="2400" dirty="0" smtClean="0">
                <a:solidFill>
                  <a:srgbClr val="7030A0"/>
                </a:solidFill>
              </a:rPr>
              <a:t>T = </a:t>
            </a:r>
            <a:r>
              <a:rPr lang="en-US" sz="2400" dirty="0" err="1" smtClean="0">
                <a:solidFill>
                  <a:srgbClr val="7030A0"/>
                </a:solidFill>
              </a:rPr>
              <a:t>T</a:t>
            </a:r>
            <a:r>
              <a:rPr lang="en-US" sz="2400" baseline="-25000" dirty="0" err="1" smtClean="0">
                <a:solidFill>
                  <a:srgbClr val="7030A0"/>
                </a:solidFill>
              </a:rPr>
              <a:t>f</a:t>
            </a:r>
            <a:r>
              <a:rPr lang="en-US" sz="2400" baseline="-25000" dirty="0" smtClean="0">
                <a:solidFill>
                  <a:srgbClr val="7030A0"/>
                </a:solidFill>
              </a:rPr>
              <a:t> </a:t>
            </a:r>
            <a:r>
              <a:rPr lang="en-US" sz="2400" dirty="0" smtClean="0">
                <a:solidFill>
                  <a:srgbClr val="7030A0"/>
                </a:solidFill>
              </a:rPr>
              <a:t>– </a:t>
            </a:r>
            <a:r>
              <a:rPr lang="en-US" sz="2400" dirty="0" err="1" smtClean="0">
                <a:solidFill>
                  <a:srgbClr val="7030A0"/>
                </a:solidFill>
              </a:rPr>
              <a:t>T</a:t>
            </a:r>
            <a:r>
              <a:rPr lang="en-US" sz="2400" baseline="-25000" dirty="0" err="1" smtClean="0">
                <a:solidFill>
                  <a:srgbClr val="7030A0"/>
                </a:solidFill>
              </a:rPr>
              <a:t>i</a:t>
            </a:r>
            <a:endParaRPr lang="en-US" sz="2400" baseline="-25000" dirty="0" smtClean="0">
              <a:solidFill>
                <a:srgbClr val="7030A0"/>
              </a:solidFill>
            </a:endParaRPr>
          </a:p>
          <a:p>
            <a:r>
              <a:rPr lang="en-US" sz="2400" dirty="0">
                <a:solidFill>
                  <a:srgbClr val="7030A0"/>
                </a:solidFill>
              </a:rPr>
              <a:t>°</a:t>
            </a:r>
            <a:r>
              <a:rPr lang="en-US" sz="2400" dirty="0" smtClean="0">
                <a:solidFill>
                  <a:srgbClr val="7030A0"/>
                </a:solidFill>
              </a:rPr>
              <a:t>C</a:t>
            </a:r>
            <a:r>
              <a:rPr lang="en-US" sz="2400" dirty="0">
                <a:solidFill>
                  <a:srgbClr val="7030A0"/>
                </a:solidFill>
              </a:rPr>
              <a:t> </a:t>
            </a:r>
            <a:r>
              <a:rPr lang="en-US" sz="2400" dirty="0" smtClean="0">
                <a:solidFill>
                  <a:srgbClr val="7030A0"/>
                </a:solidFill>
              </a:rPr>
              <a:t>(K or °</a:t>
            </a:r>
            <a:r>
              <a:rPr lang="en-US" sz="2400" dirty="0">
                <a:solidFill>
                  <a:srgbClr val="7030A0"/>
                </a:solidFill>
              </a:rPr>
              <a:t>F</a:t>
            </a:r>
            <a:r>
              <a:rPr lang="en-US" sz="2400" dirty="0" smtClean="0">
                <a:solidFill>
                  <a:srgbClr val="7030A0"/>
                </a:solidFill>
              </a:rPr>
              <a:t>)</a:t>
            </a:r>
            <a:endParaRPr lang="en-US" sz="2400" dirty="0">
              <a:solidFill>
                <a:srgbClr val="7030A0"/>
              </a:solidFill>
            </a:endParaRPr>
          </a:p>
        </p:txBody>
      </p:sp>
      <p:sp>
        <p:nvSpPr>
          <p:cNvPr id="8" name="TextBox 7"/>
          <p:cNvSpPr txBox="1"/>
          <p:nvPr/>
        </p:nvSpPr>
        <p:spPr>
          <a:xfrm>
            <a:off x="2798145" y="4022640"/>
            <a:ext cx="3916008" cy="1938992"/>
          </a:xfrm>
          <a:prstGeom prst="rect">
            <a:avLst/>
          </a:prstGeom>
          <a:noFill/>
        </p:spPr>
        <p:txBody>
          <a:bodyPr wrap="none" rtlCol="0">
            <a:spAutoFit/>
          </a:bodyPr>
          <a:lstStyle/>
          <a:p>
            <a:r>
              <a:rPr lang="en-US" sz="2400" dirty="0">
                <a:solidFill>
                  <a:srgbClr val="00B050"/>
                </a:solidFill>
              </a:rPr>
              <a:t>s</a:t>
            </a:r>
            <a:r>
              <a:rPr lang="en-US" sz="2400" dirty="0" smtClean="0">
                <a:solidFill>
                  <a:srgbClr val="00B050"/>
                </a:solidFill>
              </a:rPr>
              <a:t> - </a:t>
            </a:r>
            <a:r>
              <a:rPr lang="en-US" sz="2400" u="sng" dirty="0" smtClean="0">
                <a:solidFill>
                  <a:srgbClr val="00B050"/>
                </a:solidFill>
              </a:rPr>
              <a:t>specific heat </a:t>
            </a:r>
            <a:r>
              <a:rPr lang="en-US" sz="2400" dirty="0" smtClean="0">
                <a:solidFill>
                  <a:srgbClr val="00B050"/>
                </a:solidFill>
              </a:rPr>
              <a:t>(c)</a:t>
            </a:r>
          </a:p>
          <a:p>
            <a:r>
              <a:rPr lang="en-US" sz="2400" dirty="0" smtClean="0">
                <a:solidFill>
                  <a:srgbClr val="00B050"/>
                </a:solidFill>
              </a:rPr>
              <a:t>*Unique for each substance</a:t>
            </a:r>
          </a:p>
          <a:p>
            <a:r>
              <a:rPr lang="en-US" sz="2400" dirty="0" smtClean="0">
                <a:solidFill>
                  <a:srgbClr val="00B050"/>
                </a:solidFill>
              </a:rPr>
              <a:t>Amount of heat required to </a:t>
            </a:r>
          </a:p>
          <a:p>
            <a:r>
              <a:rPr lang="en-US" sz="2400" dirty="0" smtClean="0">
                <a:solidFill>
                  <a:srgbClr val="00B050"/>
                </a:solidFill>
              </a:rPr>
              <a:t>raise 1 gram of substance 1 °C</a:t>
            </a:r>
          </a:p>
          <a:p>
            <a:r>
              <a:rPr lang="en-US" sz="2400" dirty="0" smtClean="0">
                <a:solidFill>
                  <a:srgbClr val="00B050"/>
                </a:solidFill>
              </a:rPr>
              <a:t>Units = J /g °C</a:t>
            </a:r>
            <a:endParaRPr lang="en-US" sz="2400" dirty="0">
              <a:solidFill>
                <a:srgbClr val="00B050"/>
              </a:solidFill>
            </a:endParaRPr>
          </a:p>
        </p:txBody>
      </p:sp>
      <p:sp>
        <p:nvSpPr>
          <p:cNvPr id="14" name="TextBox 13"/>
          <p:cNvSpPr txBox="1"/>
          <p:nvPr/>
        </p:nvSpPr>
        <p:spPr>
          <a:xfrm>
            <a:off x="6315075" y="3326961"/>
            <a:ext cx="2652521" cy="923330"/>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dirty="0" smtClean="0"/>
              <a:t>Sign Conventions</a:t>
            </a:r>
          </a:p>
          <a:p>
            <a:r>
              <a:rPr lang="en-US" dirty="0" smtClean="0"/>
              <a:t>+ = system absorbs energy</a:t>
            </a:r>
          </a:p>
          <a:p>
            <a:r>
              <a:rPr lang="en-US" dirty="0" smtClean="0"/>
              <a:t>- = system loses energy</a:t>
            </a:r>
            <a:endParaRPr lang="en-US" dirty="0"/>
          </a:p>
        </p:txBody>
      </p:sp>
    </p:spTree>
    <p:extLst>
      <p:ext uri="{BB962C8B-B14F-4D97-AF65-F5344CB8AC3E}">
        <p14:creationId xmlns:p14="http://schemas.microsoft.com/office/powerpoint/2010/main" val="280782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122" y="1546145"/>
            <a:ext cx="2724028" cy="4839777"/>
          </a:xfrm>
          <a:prstGeom prst="rect">
            <a:avLst/>
          </a:prstGeom>
        </p:spPr>
      </p:pic>
      <p:sp>
        <p:nvSpPr>
          <p:cNvPr id="3" name="TextBox 2"/>
          <p:cNvSpPr txBox="1"/>
          <p:nvPr/>
        </p:nvSpPr>
        <p:spPr>
          <a:xfrm>
            <a:off x="266700" y="361950"/>
            <a:ext cx="2679773"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Specific Heat Values</a:t>
            </a:r>
          </a:p>
        </p:txBody>
      </p:sp>
      <p:sp>
        <p:nvSpPr>
          <p:cNvPr id="4" name="Rectangle 3"/>
          <p:cNvSpPr/>
          <p:nvPr/>
        </p:nvSpPr>
        <p:spPr>
          <a:xfrm>
            <a:off x="543047" y="861714"/>
            <a:ext cx="4572000" cy="646331"/>
          </a:xfrm>
          <a:prstGeom prst="rect">
            <a:avLst/>
          </a:prstGeom>
        </p:spPr>
        <p:txBody>
          <a:bodyPr>
            <a:spAutoFit/>
          </a:bodyPr>
          <a:lstStyle/>
          <a:p>
            <a:r>
              <a:rPr lang="en-US" dirty="0"/>
              <a:t>*Unique for each substance</a:t>
            </a:r>
          </a:p>
          <a:p>
            <a:r>
              <a:rPr lang="en-US" dirty="0"/>
              <a:t>*On your CS!</a:t>
            </a:r>
          </a:p>
        </p:txBody>
      </p:sp>
      <p:pic>
        <p:nvPicPr>
          <p:cNvPr id="9" name="Picture 8"/>
          <p:cNvPicPr>
            <a:picLocks noChangeAspect="1"/>
          </p:cNvPicPr>
          <p:nvPr/>
        </p:nvPicPr>
        <p:blipFill>
          <a:blip r:embed="rId3"/>
          <a:stretch>
            <a:fillRect/>
          </a:stretch>
        </p:blipFill>
        <p:spPr>
          <a:xfrm>
            <a:off x="4604708" y="193620"/>
            <a:ext cx="4005892" cy="6487274"/>
          </a:xfrm>
          <a:prstGeom prst="rect">
            <a:avLst/>
          </a:prstGeom>
        </p:spPr>
      </p:pic>
    </p:spTree>
    <p:extLst>
      <p:ext uri="{BB962C8B-B14F-4D97-AF65-F5344CB8AC3E}">
        <p14:creationId xmlns:p14="http://schemas.microsoft.com/office/powerpoint/2010/main" val="410827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050" y="400049"/>
            <a:ext cx="306430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How to Solve Problems</a:t>
            </a:r>
          </a:p>
        </p:txBody>
      </p:sp>
      <p:sp>
        <p:nvSpPr>
          <p:cNvPr id="3" name="TextBox 2"/>
          <p:cNvSpPr txBox="1"/>
          <p:nvPr/>
        </p:nvSpPr>
        <p:spPr>
          <a:xfrm>
            <a:off x="270087" y="1080104"/>
            <a:ext cx="4086225" cy="2031325"/>
          </a:xfrm>
          <a:prstGeom prst="rect">
            <a:avLst/>
          </a:prstGeom>
          <a:noFill/>
        </p:spPr>
        <p:txBody>
          <a:bodyPr wrap="square" rtlCol="0">
            <a:spAutoFit/>
          </a:bodyPr>
          <a:lstStyle/>
          <a:p>
            <a:pPr marL="342900" indent="-342900">
              <a:buAutoNum type="arabicPeriod"/>
            </a:pPr>
            <a:r>
              <a:rPr lang="en-US" dirty="0" smtClean="0"/>
              <a:t>Q → A</a:t>
            </a:r>
          </a:p>
          <a:p>
            <a:pPr marL="342900" indent="-342900">
              <a:buAutoNum type="arabicPeriod"/>
            </a:pPr>
            <a:r>
              <a:rPr lang="en-US" dirty="0" smtClean="0"/>
              <a:t>Identify and List all values (based on units)</a:t>
            </a:r>
          </a:p>
          <a:p>
            <a:pPr marL="342900" indent="-342900">
              <a:buAutoNum type="arabicPeriod"/>
            </a:pPr>
            <a:r>
              <a:rPr lang="en-US" dirty="0" smtClean="0"/>
              <a:t>Identify additional CF needed</a:t>
            </a:r>
          </a:p>
          <a:p>
            <a:pPr marL="342900" indent="-342900">
              <a:buAutoNum type="arabicPeriod"/>
            </a:pPr>
            <a:r>
              <a:rPr lang="en-US" dirty="0" smtClean="0"/>
              <a:t>Rearrange the equation to solve for a given value</a:t>
            </a:r>
          </a:p>
          <a:p>
            <a:pPr marL="342900" indent="-342900">
              <a:buAutoNum type="arabicPeriod"/>
            </a:pPr>
            <a:r>
              <a:rPr lang="en-US" dirty="0" smtClean="0"/>
              <a:t>Try!</a:t>
            </a:r>
            <a:endParaRPr lang="en-US" dirty="0"/>
          </a:p>
        </p:txBody>
      </p:sp>
      <p:sp>
        <p:nvSpPr>
          <p:cNvPr id="4" name="TextBox 3"/>
          <p:cNvSpPr txBox="1"/>
          <p:nvPr/>
        </p:nvSpPr>
        <p:spPr>
          <a:xfrm>
            <a:off x="5991347" y="4781549"/>
            <a:ext cx="2127185"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Don’t forget to!</a:t>
            </a:r>
          </a:p>
        </p:txBody>
      </p:sp>
      <p:sp>
        <p:nvSpPr>
          <p:cNvPr id="5" name="TextBox 4"/>
          <p:cNvSpPr txBox="1"/>
          <p:nvPr/>
        </p:nvSpPr>
        <p:spPr>
          <a:xfrm>
            <a:off x="5867401" y="5413979"/>
            <a:ext cx="2781300" cy="1200329"/>
          </a:xfrm>
          <a:prstGeom prst="rect">
            <a:avLst/>
          </a:prstGeom>
          <a:noFill/>
        </p:spPr>
        <p:txBody>
          <a:bodyPr wrap="square" rtlCol="0">
            <a:spAutoFit/>
          </a:bodyPr>
          <a:lstStyle/>
          <a:p>
            <a:pPr marL="342900" indent="-342900">
              <a:buAutoNum type="arabicPeriod"/>
            </a:pPr>
            <a:r>
              <a:rPr lang="en-US" dirty="0" smtClean="0"/>
              <a:t>Check/Cancel Units</a:t>
            </a:r>
          </a:p>
          <a:p>
            <a:pPr marL="342900" indent="-342900">
              <a:buAutoNum type="arabicPeriod"/>
            </a:pPr>
            <a:r>
              <a:rPr lang="en-US" dirty="0" smtClean="0"/>
              <a:t>Keep track of SF</a:t>
            </a:r>
          </a:p>
          <a:p>
            <a:pPr marL="342900" indent="-342900">
              <a:buAutoNum type="arabicPeriod"/>
            </a:pPr>
            <a:r>
              <a:rPr lang="en-US" dirty="0" smtClean="0"/>
              <a:t>Use SN if needed</a:t>
            </a:r>
          </a:p>
          <a:p>
            <a:pPr marL="342900" indent="-342900">
              <a:buAutoNum type="arabicPeriod"/>
            </a:pPr>
            <a:r>
              <a:rPr lang="en-US" dirty="0" smtClean="0"/>
              <a:t>Get help if you need it!</a:t>
            </a:r>
            <a:endParaRPr lang="en-US" dirty="0"/>
          </a:p>
        </p:txBody>
      </p:sp>
      <p:sp>
        <p:nvSpPr>
          <p:cNvPr id="6" name="TextBox 5"/>
          <p:cNvSpPr txBox="1"/>
          <p:nvPr/>
        </p:nvSpPr>
        <p:spPr>
          <a:xfrm>
            <a:off x="270087" y="3324224"/>
            <a:ext cx="349647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Types of Problems “Tricks”</a:t>
            </a:r>
          </a:p>
        </p:txBody>
      </p:sp>
      <p:sp>
        <p:nvSpPr>
          <p:cNvPr id="7" name="TextBox 6"/>
          <p:cNvSpPr txBox="1"/>
          <p:nvPr/>
        </p:nvSpPr>
        <p:spPr>
          <a:xfrm>
            <a:off x="270087" y="4010619"/>
            <a:ext cx="4086225" cy="2585323"/>
          </a:xfrm>
          <a:prstGeom prst="rect">
            <a:avLst/>
          </a:prstGeom>
          <a:noFill/>
        </p:spPr>
        <p:txBody>
          <a:bodyPr wrap="square" rtlCol="0">
            <a:spAutoFit/>
          </a:bodyPr>
          <a:lstStyle/>
          <a:p>
            <a:pPr marL="342900" indent="-342900">
              <a:buAutoNum type="arabicPeriod"/>
            </a:pPr>
            <a:r>
              <a:rPr lang="en-US" dirty="0" smtClean="0"/>
              <a:t>Non Standard Units</a:t>
            </a:r>
          </a:p>
          <a:p>
            <a:pPr marL="800100" lvl="1" indent="-342900">
              <a:buFont typeface="+mj-lt"/>
              <a:buAutoNum type="alphaLcPeriod"/>
            </a:pPr>
            <a:r>
              <a:rPr lang="en-US" dirty="0" smtClean="0"/>
              <a:t>Energy –</a:t>
            </a:r>
          </a:p>
          <a:p>
            <a:pPr marL="800100" lvl="1" indent="-342900">
              <a:buFont typeface="+mj-lt"/>
              <a:buAutoNum type="alphaLcPeriod"/>
            </a:pPr>
            <a:r>
              <a:rPr lang="en-US" dirty="0" smtClean="0"/>
              <a:t>Mass –</a:t>
            </a:r>
          </a:p>
          <a:p>
            <a:pPr marL="800100" lvl="1" indent="-342900">
              <a:buFont typeface="+mj-lt"/>
              <a:buAutoNum type="alphaLcPeriod"/>
            </a:pPr>
            <a:r>
              <a:rPr lang="en-US" dirty="0" smtClean="0"/>
              <a:t>Temperature –</a:t>
            </a:r>
          </a:p>
          <a:p>
            <a:pPr marL="800100" lvl="1" indent="-342900">
              <a:buFont typeface="+mj-lt"/>
              <a:buAutoNum type="alphaLcPeriod"/>
            </a:pPr>
            <a:r>
              <a:rPr lang="en-US" dirty="0" smtClean="0"/>
              <a:t>Density ??</a:t>
            </a:r>
          </a:p>
          <a:p>
            <a:pPr marL="342900" indent="-342900">
              <a:buFont typeface="+mj-lt"/>
              <a:buAutoNum type="arabicPeriod"/>
            </a:pPr>
            <a:r>
              <a:rPr lang="en-US" dirty="0" smtClean="0"/>
              <a:t>Extra Steps</a:t>
            </a:r>
          </a:p>
          <a:p>
            <a:pPr marL="342900" indent="-342900">
              <a:buAutoNum type="arabicPeriod"/>
            </a:pPr>
            <a:r>
              <a:rPr lang="en-US" dirty="0" smtClean="0"/>
              <a:t>Solving for Different Variables</a:t>
            </a:r>
          </a:p>
          <a:p>
            <a:pPr marL="800100" lvl="1" indent="-342900">
              <a:buFont typeface="+mj-lt"/>
              <a:buAutoNum type="alphaLcPeriod"/>
            </a:pPr>
            <a:r>
              <a:rPr lang="en-US" dirty="0" smtClean="0"/>
              <a:t>Do the opposite</a:t>
            </a:r>
          </a:p>
          <a:p>
            <a:pPr marL="800100" lvl="1" indent="-342900">
              <a:buFont typeface="+mj-lt"/>
              <a:buAutoNum type="alphaLcPeriod"/>
            </a:pPr>
            <a:r>
              <a:rPr lang="en-US" dirty="0" smtClean="0"/>
              <a:t>Do it to both sides</a:t>
            </a:r>
          </a:p>
        </p:txBody>
      </p:sp>
      <p:pic>
        <p:nvPicPr>
          <p:cNvPr id="9" name="Picture 8"/>
          <p:cNvPicPr>
            <a:picLocks noChangeAspect="1"/>
          </p:cNvPicPr>
          <p:nvPr/>
        </p:nvPicPr>
        <p:blipFill>
          <a:blip r:embed="rId2"/>
          <a:stretch>
            <a:fillRect/>
          </a:stretch>
        </p:blipFill>
        <p:spPr>
          <a:xfrm>
            <a:off x="4356312" y="327195"/>
            <a:ext cx="4774808" cy="3683424"/>
          </a:xfrm>
          <a:prstGeom prst="rect">
            <a:avLst/>
          </a:prstGeom>
        </p:spPr>
      </p:pic>
    </p:spTree>
    <p:extLst>
      <p:ext uri="{BB962C8B-B14F-4D97-AF65-F5344CB8AC3E}">
        <p14:creationId xmlns:p14="http://schemas.microsoft.com/office/powerpoint/2010/main" val="31298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1" y="438150"/>
            <a:ext cx="7505700" cy="646331"/>
          </a:xfrm>
          <a:prstGeom prst="rect">
            <a:avLst/>
          </a:prstGeom>
          <a:solidFill>
            <a:srgbClr val="92D050"/>
          </a:solidFill>
        </p:spPr>
        <p:txBody>
          <a:bodyPr wrap="square" rtlCol="0">
            <a:spAutoFit/>
          </a:bodyPr>
          <a:lstStyle/>
          <a:p>
            <a:r>
              <a:rPr lang="en-US" dirty="0" smtClean="0"/>
              <a:t>Example:  Calculate the amount of heat (in J) required to boil a cup of water containing 150 mL from 20. °C to 90.°</a:t>
            </a:r>
            <a:endParaRPr lang="en-US" dirty="0"/>
          </a:p>
        </p:txBody>
      </p:sp>
    </p:spTree>
    <p:extLst>
      <p:ext uri="{BB962C8B-B14F-4D97-AF65-F5344CB8AC3E}">
        <p14:creationId xmlns:p14="http://schemas.microsoft.com/office/powerpoint/2010/main" val="363415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1" y="333375"/>
            <a:ext cx="7505700" cy="646331"/>
          </a:xfrm>
          <a:prstGeom prst="rect">
            <a:avLst/>
          </a:prstGeom>
          <a:solidFill>
            <a:srgbClr val="92D050"/>
          </a:solidFill>
        </p:spPr>
        <p:txBody>
          <a:bodyPr wrap="square" rtlCol="0">
            <a:spAutoFit/>
          </a:bodyPr>
          <a:lstStyle/>
          <a:p>
            <a:r>
              <a:rPr lang="en-US" dirty="0" smtClean="0"/>
              <a:t>Example:  What amount of heat is required to boil 100.0 mL beaker of ethanol if the sample starts at 19.5 </a:t>
            </a:r>
            <a:r>
              <a:rPr lang="en-US" dirty="0"/>
              <a:t>°C </a:t>
            </a:r>
            <a:r>
              <a:rPr lang="en-US" dirty="0" smtClean="0"/>
              <a:t> and the boiling point of ethanol is 78.4 </a:t>
            </a:r>
            <a:r>
              <a:rPr lang="en-US" dirty="0"/>
              <a:t>°C </a:t>
            </a:r>
          </a:p>
        </p:txBody>
      </p:sp>
    </p:spTree>
    <p:extLst>
      <p:ext uri="{BB962C8B-B14F-4D97-AF65-F5344CB8AC3E}">
        <p14:creationId xmlns:p14="http://schemas.microsoft.com/office/powerpoint/2010/main" val="202930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6" y="333375"/>
            <a:ext cx="7505700" cy="646331"/>
          </a:xfrm>
          <a:prstGeom prst="rect">
            <a:avLst/>
          </a:prstGeom>
          <a:solidFill>
            <a:srgbClr val="92D050"/>
          </a:solidFill>
        </p:spPr>
        <p:txBody>
          <a:bodyPr wrap="square" rtlCol="0">
            <a:spAutoFit/>
          </a:bodyPr>
          <a:lstStyle/>
          <a:p>
            <a:r>
              <a:rPr lang="en-US" dirty="0" smtClean="0"/>
              <a:t>Example:  What mass of Lead (</a:t>
            </a:r>
            <a:r>
              <a:rPr lang="en-US" dirty="0" err="1" smtClean="0"/>
              <a:t>Pb</a:t>
            </a:r>
            <a:r>
              <a:rPr lang="en-US" dirty="0" smtClean="0"/>
              <a:t>), in grams, can be heated with 250 kJ of energy from 50.0 </a:t>
            </a:r>
            <a:r>
              <a:rPr lang="en-US" dirty="0"/>
              <a:t>°C to </a:t>
            </a:r>
            <a:r>
              <a:rPr lang="en-US" dirty="0" smtClean="0"/>
              <a:t>150.°</a:t>
            </a:r>
            <a:endParaRPr lang="en-US" dirty="0"/>
          </a:p>
        </p:txBody>
      </p:sp>
    </p:spTree>
    <p:extLst>
      <p:ext uri="{BB962C8B-B14F-4D97-AF65-F5344CB8AC3E}">
        <p14:creationId xmlns:p14="http://schemas.microsoft.com/office/powerpoint/2010/main" val="405718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1" y="333375"/>
            <a:ext cx="7505700" cy="646331"/>
          </a:xfrm>
          <a:prstGeom prst="rect">
            <a:avLst/>
          </a:prstGeom>
          <a:solidFill>
            <a:srgbClr val="92D050"/>
          </a:solidFill>
        </p:spPr>
        <p:txBody>
          <a:bodyPr wrap="square" rtlCol="0">
            <a:spAutoFit/>
          </a:bodyPr>
          <a:lstStyle/>
          <a:p>
            <a:r>
              <a:rPr lang="en-US" dirty="0" smtClean="0"/>
              <a:t>Example:  What is the specific heat of an unknown metal that required 250 kJ to heat 2.5 </a:t>
            </a:r>
            <a:r>
              <a:rPr lang="en-US" dirty="0" err="1" smtClean="0"/>
              <a:t>lbs</a:t>
            </a:r>
            <a:r>
              <a:rPr lang="en-US" dirty="0" smtClean="0"/>
              <a:t> of metal from 250. °C to 716.°C?</a:t>
            </a:r>
            <a:endParaRPr lang="en-US" dirty="0"/>
          </a:p>
        </p:txBody>
      </p:sp>
    </p:spTree>
    <p:extLst>
      <p:ext uri="{BB962C8B-B14F-4D97-AF65-F5344CB8AC3E}">
        <p14:creationId xmlns:p14="http://schemas.microsoft.com/office/powerpoint/2010/main" val="293836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502708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Density and Specific Heat</a:t>
            </a:r>
            <a:endParaRPr lang="en-US" sz="2400" dirty="0"/>
          </a:p>
        </p:txBody>
      </p:sp>
      <p:pic>
        <p:nvPicPr>
          <p:cNvPr id="5" name="Picture 4"/>
          <p:cNvPicPr>
            <a:picLocks noChangeAspect="1"/>
          </p:cNvPicPr>
          <p:nvPr/>
        </p:nvPicPr>
        <p:blipFill rotWithShape="1">
          <a:blip r:embed="rId2"/>
          <a:srcRect l="36809" t="43283" b="3258"/>
          <a:stretch/>
        </p:blipFill>
        <p:spPr>
          <a:xfrm>
            <a:off x="180975" y="1916233"/>
            <a:ext cx="6202029" cy="3762374"/>
          </a:xfrm>
          <a:prstGeom prst="rect">
            <a:avLst/>
          </a:prstGeom>
        </p:spPr>
      </p:pic>
      <p:sp>
        <p:nvSpPr>
          <p:cNvPr id="6" name="TextBox 5"/>
          <p:cNvSpPr txBox="1"/>
          <p:nvPr/>
        </p:nvSpPr>
        <p:spPr>
          <a:xfrm>
            <a:off x="93632" y="5678607"/>
            <a:ext cx="3493629" cy="830997"/>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Density Problems (Lab 7)</a:t>
            </a:r>
          </a:p>
          <a:p>
            <a:pPr marL="285750" indent="-285750">
              <a:buFont typeface="Wingdings" panose="05000000000000000000" pitchFamily="2" charset="2"/>
              <a:buChar char="q"/>
            </a:pPr>
            <a:r>
              <a:rPr lang="en-US" sz="1600" dirty="0" smtClean="0"/>
              <a:t>Solve Specific Heat Problems (Lab 9)</a:t>
            </a:r>
          </a:p>
        </p:txBody>
      </p:sp>
      <p:sp>
        <p:nvSpPr>
          <p:cNvPr id="7" name="TextBox 6"/>
          <p:cNvSpPr txBox="1"/>
          <p:nvPr/>
        </p:nvSpPr>
        <p:spPr>
          <a:xfrm>
            <a:off x="285750" y="1029533"/>
            <a:ext cx="3762375" cy="646331"/>
          </a:xfrm>
          <a:prstGeom prst="rect">
            <a:avLst/>
          </a:prstGeom>
          <a:noFill/>
        </p:spPr>
        <p:txBody>
          <a:bodyPr wrap="square" rtlCol="0">
            <a:spAutoFit/>
          </a:bodyPr>
          <a:lstStyle/>
          <a:p>
            <a:r>
              <a:rPr lang="en-US" dirty="0" smtClean="0"/>
              <a:t>*Unique for each element</a:t>
            </a:r>
          </a:p>
          <a:p>
            <a:r>
              <a:rPr lang="en-US" dirty="0" smtClean="0"/>
              <a:t>  Useful for identifying unknowns</a:t>
            </a:r>
            <a:endParaRPr lang="en-US" dirty="0"/>
          </a:p>
        </p:txBody>
      </p:sp>
    </p:spTree>
    <p:extLst>
      <p:ext uri="{BB962C8B-B14F-4D97-AF65-F5344CB8AC3E}">
        <p14:creationId xmlns:p14="http://schemas.microsoft.com/office/powerpoint/2010/main" val="2272609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1" y="333375"/>
            <a:ext cx="7505700" cy="923330"/>
          </a:xfrm>
          <a:prstGeom prst="rect">
            <a:avLst/>
          </a:prstGeom>
          <a:solidFill>
            <a:srgbClr val="92D050"/>
          </a:solidFill>
        </p:spPr>
        <p:txBody>
          <a:bodyPr wrap="square" rtlCol="0">
            <a:spAutoFit/>
          </a:bodyPr>
          <a:lstStyle/>
          <a:p>
            <a:r>
              <a:rPr lang="en-US" dirty="0" smtClean="0"/>
              <a:t>Example:  A student supplies 2.50x10</a:t>
            </a:r>
            <a:r>
              <a:rPr lang="en-US" baseline="30000" dirty="0" smtClean="0"/>
              <a:t>4</a:t>
            </a:r>
            <a:r>
              <a:rPr lang="en-US" dirty="0" smtClean="0"/>
              <a:t> J of energy to a 500.0 grams sample of Silver (Ag).  If the sample starts out at 25 °C what is the final temperature of the sample?</a:t>
            </a:r>
            <a:endParaRPr lang="en-US" dirty="0"/>
          </a:p>
        </p:txBody>
      </p:sp>
    </p:spTree>
    <p:extLst>
      <p:ext uri="{BB962C8B-B14F-4D97-AF65-F5344CB8AC3E}">
        <p14:creationId xmlns:p14="http://schemas.microsoft.com/office/powerpoint/2010/main" val="134921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1" y="361950"/>
            <a:ext cx="7505700" cy="923330"/>
          </a:xfrm>
          <a:prstGeom prst="rect">
            <a:avLst/>
          </a:prstGeom>
          <a:solidFill>
            <a:srgbClr val="92D050"/>
          </a:solidFill>
        </p:spPr>
        <p:txBody>
          <a:bodyPr wrap="square" rtlCol="0">
            <a:spAutoFit/>
          </a:bodyPr>
          <a:lstStyle/>
          <a:p>
            <a:r>
              <a:rPr lang="en-US" dirty="0" smtClean="0"/>
              <a:t>Example:  A wood stove provides 650 J/min of heat. If you are trying to boil a cup of water that has a volume of 500.0 mL at 25.0 °C, how long (in hours) will it take to boil the water?</a:t>
            </a:r>
            <a:endParaRPr lang="en-US" dirty="0"/>
          </a:p>
        </p:txBody>
      </p:sp>
    </p:spTree>
    <p:extLst>
      <p:ext uri="{BB962C8B-B14F-4D97-AF65-F5344CB8AC3E}">
        <p14:creationId xmlns:p14="http://schemas.microsoft.com/office/powerpoint/2010/main" val="3813141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5" y="438150"/>
            <a:ext cx="2070439"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Linked Systems</a:t>
            </a:r>
            <a:endParaRPr lang="en-US" sz="2400" dirty="0"/>
          </a:p>
        </p:txBody>
      </p:sp>
      <p:sp>
        <p:nvSpPr>
          <p:cNvPr id="3" name="TextBox 2"/>
          <p:cNvSpPr txBox="1"/>
          <p:nvPr/>
        </p:nvSpPr>
        <p:spPr>
          <a:xfrm>
            <a:off x="333375" y="990600"/>
            <a:ext cx="8445902" cy="369332"/>
          </a:xfrm>
          <a:prstGeom prst="rect">
            <a:avLst/>
          </a:prstGeom>
          <a:noFill/>
        </p:spPr>
        <p:txBody>
          <a:bodyPr wrap="none" rtlCol="0">
            <a:spAutoFit/>
          </a:bodyPr>
          <a:lstStyle/>
          <a:p>
            <a:r>
              <a:rPr lang="en-US" dirty="0" smtClean="0"/>
              <a:t>Take a known system and “link” it to an unknown system to determine the missing value</a:t>
            </a:r>
            <a:endParaRPr lang="en-US" dirty="0"/>
          </a:p>
        </p:txBody>
      </p:sp>
      <p:pic>
        <p:nvPicPr>
          <p:cNvPr id="5" name="Picture 4"/>
          <p:cNvPicPr>
            <a:picLocks noChangeAspect="1"/>
          </p:cNvPicPr>
          <p:nvPr/>
        </p:nvPicPr>
        <p:blipFill rotWithShape="1">
          <a:blip r:embed="rId2"/>
          <a:srcRect l="17499" t="2693" r="15001" b="4001"/>
          <a:stretch/>
        </p:blipFill>
        <p:spPr>
          <a:xfrm>
            <a:off x="6038850" y="3442320"/>
            <a:ext cx="1876426" cy="2255502"/>
          </a:xfrm>
          <a:prstGeom prst="rect">
            <a:avLst/>
          </a:prstGeom>
        </p:spPr>
      </p:pic>
      <p:pic>
        <p:nvPicPr>
          <p:cNvPr id="9" name="Picture 8"/>
          <p:cNvPicPr>
            <a:picLocks noChangeAspect="1"/>
          </p:cNvPicPr>
          <p:nvPr/>
        </p:nvPicPr>
        <p:blipFill rotWithShape="1">
          <a:blip r:embed="rId3"/>
          <a:srcRect r="62500"/>
          <a:stretch/>
        </p:blipFill>
        <p:spPr>
          <a:xfrm>
            <a:off x="7174082" y="2680433"/>
            <a:ext cx="457200" cy="2695575"/>
          </a:xfrm>
          <a:prstGeom prst="rect">
            <a:avLst/>
          </a:prstGeom>
        </p:spPr>
      </p:pic>
      <p:pic>
        <p:nvPicPr>
          <p:cNvPr id="10" name="Picture 9"/>
          <p:cNvPicPr>
            <a:picLocks noChangeAspect="1"/>
          </p:cNvPicPr>
          <p:nvPr/>
        </p:nvPicPr>
        <p:blipFill rotWithShape="1">
          <a:blip r:embed="rId2"/>
          <a:srcRect l="17499" t="2693" r="15001" b="4001"/>
          <a:stretch/>
        </p:blipFill>
        <p:spPr>
          <a:xfrm>
            <a:off x="746464" y="3546217"/>
            <a:ext cx="1876426" cy="2255502"/>
          </a:xfrm>
          <a:prstGeom prst="rect">
            <a:avLst/>
          </a:prstGeom>
        </p:spPr>
      </p:pic>
      <p:pic>
        <p:nvPicPr>
          <p:cNvPr id="6" name="Picture 5"/>
          <p:cNvPicPr>
            <a:picLocks noChangeAspect="1"/>
          </p:cNvPicPr>
          <p:nvPr/>
        </p:nvPicPr>
        <p:blipFill rotWithShape="1">
          <a:blip r:embed="rId4"/>
          <a:srcRect l="11384" t="4464" r="18750" b="13393"/>
          <a:stretch/>
        </p:blipFill>
        <p:spPr>
          <a:xfrm>
            <a:off x="1241764" y="5054194"/>
            <a:ext cx="729912" cy="643628"/>
          </a:xfrm>
          <a:prstGeom prst="rect">
            <a:avLst/>
          </a:prstGeom>
        </p:spPr>
      </p:pic>
      <p:pic>
        <p:nvPicPr>
          <p:cNvPr id="8" name="Picture 7"/>
          <p:cNvPicPr>
            <a:picLocks noChangeAspect="1"/>
          </p:cNvPicPr>
          <p:nvPr/>
        </p:nvPicPr>
        <p:blipFill rotWithShape="1">
          <a:blip r:embed="rId3"/>
          <a:srcRect r="62500"/>
          <a:stretch/>
        </p:blipFill>
        <p:spPr>
          <a:xfrm>
            <a:off x="869783" y="2339676"/>
            <a:ext cx="457200" cy="2695575"/>
          </a:xfrm>
          <a:prstGeom prst="rect">
            <a:avLst/>
          </a:prstGeom>
        </p:spPr>
      </p:pic>
      <p:sp>
        <p:nvSpPr>
          <p:cNvPr id="11" name="TextBox 10"/>
          <p:cNvSpPr txBox="1"/>
          <p:nvPr/>
        </p:nvSpPr>
        <p:spPr>
          <a:xfrm>
            <a:off x="1306366" y="5872460"/>
            <a:ext cx="2536977" cy="369332"/>
          </a:xfrm>
          <a:prstGeom prst="rect">
            <a:avLst/>
          </a:prstGeom>
          <a:noFill/>
        </p:spPr>
        <p:txBody>
          <a:bodyPr wrap="none" rtlCol="0">
            <a:spAutoFit/>
          </a:bodyPr>
          <a:lstStyle/>
          <a:p>
            <a:r>
              <a:rPr lang="en-US" dirty="0" smtClean="0"/>
              <a:t>Mass Unknown = 250.0 g</a:t>
            </a:r>
            <a:endParaRPr lang="en-US" dirty="0"/>
          </a:p>
        </p:txBody>
      </p:sp>
      <p:sp>
        <p:nvSpPr>
          <p:cNvPr id="12" name="TextBox 11"/>
          <p:cNvSpPr txBox="1"/>
          <p:nvPr/>
        </p:nvSpPr>
        <p:spPr>
          <a:xfrm>
            <a:off x="2135974" y="5006676"/>
            <a:ext cx="2334485" cy="369332"/>
          </a:xfrm>
          <a:prstGeom prst="rect">
            <a:avLst/>
          </a:prstGeom>
          <a:noFill/>
        </p:spPr>
        <p:txBody>
          <a:bodyPr wrap="none" rtlCol="0">
            <a:spAutoFit/>
          </a:bodyPr>
          <a:lstStyle/>
          <a:p>
            <a:r>
              <a:rPr lang="en-US" dirty="0" smtClean="0"/>
              <a:t>Boiling Water = 95.0 °C</a:t>
            </a:r>
            <a:endParaRPr lang="en-US" dirty="0"/>
          </a:p>
        </p:txBody>
      </p:sp>
      <p:sp>
        <p:nvSpPr>
          <p:cNvPr id="13" name="TextBox 12"/>
          <p:cNvSpPr txBox="1"/>
          <p:nvPr/>
        </p:nvSpPr>
        <p:spPr>
          <a:xfrm>
            <a:off x="5898349" y="5768563"/>
            <a:ext cx="2609112" cy="369332"/>
          </a:xfrm>
          <a:prstGeom prst="rect">
            <a:avLst/>
          </a:prstGeom>
          <a:noFill/>
        </p:spPr>
        <p:txBody>
          <a:bodyPr wrap="none" rtlCol="0">
            <a:spAutoFit/>
          </a:bodyPr>
          <a:lstStyle/>
          <a:p>
            <a:r>
              <a:rPr lang="en-US" dirty="0" smtClean="0"/>
              <a:t>Water bath start = 20.8 °C</a:t>
            </a:r>
            <a:endParaRPr lang="en-US" dirty="0"/>
          </a:p>
        </p:txBody>
      </p:sp>
      <p:sp>
        <p:nvSpPr>
          <p:cNvPr id="14" name="TextBox 13"/>
          <p:cNvSpPr txBox="1"/>
          <p:nvPr/>
        </p:nvSpPr>
        <p:spPr>
          <a:xfrm>
            <a:off x="5928681" y="6137895"/>
            <a:ext cx="2543966" cy="369332"/>
          </a:xfrm>
          <a:prstGeom prst="rect">
            <a:avLst/>
          </a:prstGeom>
          <a:noFill/>
        </p:spPr>
        <p:txBody>
          <a:bodyPr wrap="none" rtlCol="0">
            <a:spAutoFit/>
          </a:bodyPr>
          <a:lstStyle/>
          <a:p>
            <a:r>
              <a:rPr lang="en-US" dirty="0" smtClean="0"/>
              <a:t>Water bath end = 26.0°C</a:t>
            </a:r>
            <a:endParaRPr lang="en-US" dirty="0"/>
          </a:p>
        </p:txBody>
      </p:sp>
      <p:sp>
        <p:nvSpPr>
          <p:cNvPr id="15" name="TextBox 14"/>
          <p:cNvSpPr txBox="1"/>
          <p:nvPr/>
        </p:nvSpPr>
        <p:spPr>
          <a:xfrm>
            <a:off x="4841044" y="5054194"/>
            <a:ext cx="1842364" cy="369332"/>
          </a:xfrm>
          <a:prstGeom prst="rect">
            <a:avLst/>
          </a:prstGeom>
          <a:noFill/>
        </p:spPr>
        <p:txBody>
          <a:bodyPr wrap="none" rtlCol="0">
            <a:spAutoFit/>
          </a:bodyPr>
          <a:lstStyle/>
          <a:p>
            <a:r>
              <a:rPr lang="en-US" dirty="0" smtClean="0"/>
              <a:t>Water = 175.0 mL</a:t>
            </a:r>
            <a:endParaRPr lang="en-US" dirty="0"/>
          </a:p>
        </p:txBody>
      </p:sp>
      <p:sp>
        <p:nvSpPr>
          <p:cNvPr id="16" name="U-Turn Arrow 15"/>
          <p:cNvSpPr/>
          <p:nvPr/>
        </p:nvSpPr>
        <p:spPr>
          <a:xfrm>
            <a:off x="1684677" y="4028220"/>
            <a:ext cx="5205411" cy="1025974"/>
          </a:xfrm>
          <a:prstGeom prst="utur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746464" y="1813968"/>
            <a:ext cx="2348720" cy="584775"/>
          </a:xfrm>
          <a:prstGeom prst="rect">
            <a:avLst/>
          </a:prstGeom>
          <a:noFill/>
        </p:spPr>
        <p:txBody>
          <a:bodyPr wrap="none" rtlCol="0">
            <a:spAutoFit/>
          </a:bodyPr>
          <a:lstStyle/>
          <a:p>
            <a:r>
              <a:rPr lang="en-US" sz="3200" dirty="0" err="1" smtClean="0"/>
              <a:t>q</a:t>
            </a:r>
            <a:r>
              <a:rPr lang="en-US" sz="3200" baseline="-25000" dirty="0" err="1" smtClean="0"/>
              <a:t>metal</a:t>
            </a:r>
            <a:r>
              <a:rPr lang="en-US" sz="3200" dirty="0" smtClean="0"/>
              <a:t> = </a:t>
            </a:r>
            <a:r>
              <a:rPr lang="en-US" sz="3200" dirty="0" err="1" smtClean="0"/>
              <a:t>ms</a:t>
            </a:r>
            <a:r>
              <a:rPr lang="el-GR" sz="3200" dirty="0" smtClean="0"/>
              <a:t>Δ</a:t>
            </a:r>
            <a:r>
              <a:rPr lang="en-US" sz="3200" dirty="0" smtClean="0"/>
              <a:t>T</a:t>
            </a:r>
            <a:endParaRPr lang="en-US" sz="3200" dirty="0"/>
          </a:p>
        </p:txBody>
      </p:sp>
      <p:sp>
        <p:nvSpPr>
          <p:cNvPr id="18" name="TextBox 17"/>
          <p:cNvSpPr txBox="1"/>
          <p:nvPr/>
        </p:nvSpPr>
        <p:spPr>
          <a:xfrm>
            <a:off x="5559118" y="1854656"/>
            <a:ext cx="2356158" cy="584775"/>
          </a:xfrm>
          <a:prstGeom prst="rect">
            <a:avLst/>
          </a:prstGeom>
          <a:noFill/>
        </p:spPr>
        <p:txBody>
          <a:bodyPr wrap="none" rtlCol="0">
            <a:spAutoFit/>
          </a:bodyPr>
          <a:lstStyle/>
          <a:p>
            <a:r>
              <a:rPr lang="en-US" sz="3200" dirty="0" err="1" smtClean="0"/>
              <a:t>q</a:t>
            </a:r>
            <a:r>
              <a:rPr lang="en-US" sz="3200" baseline="-25000" dirty="0" err="1" smtClean="0"/>
              <a:t>water</a:t>
            </a:r>
            <a:r>
              <a:rPr lang="en-US" sz="3200" dirty="0" smtClean="0"/>
              <a:t> = </a:t>
            </a:r>
            <a:r>
              <a:rPr lang="en-US" sz="3200" dirty="0" err="1" smtClean="0"/>
              <a:t>ms</a:t>
            </a:r>
            <a:r>
              <a:rPr lang="el-GR" sz="3200" dirty="0" smtClean="0"/>
              <a:t>Δ</a:t>
            </a:r>
            <a:r>
              <a:rPr lang="en-US" sz="3200" dirty="0" smtClean="0"/>
              <a:t>T</a:t>
            </a:r>
            <a:endParaRPr lang="en-US" sz="3200" dirty="0"/>
          </a:p>
        </p:txBody>
      </p:sp>
      <p:sp>
        <p:nvSpPr>
          <p:cNvPr id="19" name="TextBox 18"/>
          <p:cNvSpPr txBox="1"/>
          <p:nvPr/>
        </p:nvSpPr>
        <p:spPr>
          <a:xfrm>
            <a:off x="1360457" y="1387011"/>
            <a:ext cx="5813625" cy="369332"/>
          </a:xfrm>
          <a:prstGeom prst="rect">
            <a:avLst/>
          </a:prstGeom>
          <a:solidFill>
            <a:srgbClr val="92D050"/>
          </a:solidFill>
        </p:spPr>
        <p:txBody>
          <a:bodyPr wrap="square" rtlCol="0">
            <a:spAutoFit/>
          </a:bodyPr>
          <a:lstStyle/>
          <a:p>
            <a:r>
              <a:rPr lang="en-US" dirty="0" smtClean="0"/>
              <a:t>Example:  What is the specific heat of the unknown metal?</a:t>
            </a:r>
          </a:p>
        </p:txBody>
      </p:sp>
    </p:spTree>
    <p:extLst>
      <p:ext uri="{BB962C8B-B14F-4D97-AF65-F5344CB8AC3E}">
        <p14:creationId xmlns:p14="http://schemas.microsoft.com/office/powerpoint/2010/main" val="310603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68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70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4403706"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Energy and Pressure</a:t>
            </a:r>
            <a:endParaRPr lang="en-US" sz="2400" dirty="0"/>
          </a:p>
        </p:txBody>
      </p:sp>
      <p:pic>
        <p:nvPicPr>
          <p:cNvPr id="3" name="Picture 2"/>
          <p:cNvPicPr>
            <a:picLocks noChangeAspect="1"/>
          </p:cNvPicPr>
          <p:nvPr/>
        </p:nvPicPr>
        <p:blipFill rotWithShape="1">
          <a:blip r:embed="rId2"/>
          <a:srcRect l="75579" r="681" b="57932"/>
          <a:stretch/>
        </p:blipFill>
        <p:spPr>
          <a:xfrm>
            <a:off x="5214995" y="884429"/>
            <a:ext cx="2743613" cy="3486150"/>
          </a:xfrm>
          <a:prstGeom prst="rect">
            <a:avLst/>
          </a:prstGeom>
        </p:spPr>
      </p:pic>
      <p:pic>
        <p:nvPicPr>
          <p:cNvPr id="4" name="Picture 3"/>
          <p:cNvPicPr>
            <a:picLocks noChangeAspect="1"/>
          </p:cNvPicPr>
          <p:nvPr/>
        </p:nvPicPr>
        <p:blipFill rotWithShape="1">
          <a:blip r:embed="rId2"/>
          <a:srcRect l="59897" t="18750" r="24639" b="62267"/>
          <a:stretch/>
        </p:blipFill>
        <p:spPr>
          <a:xfrm>
            <a:off x="632308" y="1133475"/>
            <a:ext cx="1958492" cy="1724025"/>
          </a:xfrm>
          <a:prstGeom prst="rect">
            <a:avLst/>
          </a:prstGeom>
        </p:spPr>
      </p:pic>
      <p:sp>
        <p:nvSpPr>
          <p:cNvPr id="5" name="TextBox 4"/>
          <p:cNvSpPr txBox="1"/>
          <p:nvPr/>
        </p:nvSpPr>
        <p:spPr>
          <a:xfrm>
            <a:off x="101587" y="6191368"/>
            <a:ext cx="3493629" cy="584775"/>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Remember it for the Future!</a:t>
            </a:r>
          </a:p>
        </p:txBody>
      </p:sp>
    </p:spTree>
    <p:extLst>
      <p:ext uri="{BB962C8B-B14F-4D97-AF65-F5344CB8AC3E}">
        <p14:creationId xmlns:p14="http://schemas.microsoft.com/office/powerpoint/2010/main" val="245880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128" y="166979"/>
            <a:ext cx="361131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Stoichiometry</a:t>
            </a:r>
            <a:endParaRPr lang="en-US" sz="2400" dirty="0"/>
          </a:p>
        </p:txBody>
      </p:sp>
      <p:pic>
        <p:nvPicPr>
          <p:cNvPr id="6" name="Picture 5"/>
          <p:cNvPicPr>
            <a:picLocks noChangeAspect="1"/>
          </p:cNvPicPr>
          <p:nvPr/>
        </p:nvPicPr>
        <p:blipFill>
          <a:blip r:embed="rId2"/>
          <a:stretch>
            <a:fillRect/>
          </a:stretch>
        </p:blipFill>
        <p:spPr>
          <a:xfrm rot="5400000">
            <a:off x="1996860" y="-24005"/>
            <a:ext cx="5495238" cy="7171428"/>
          </a:xfrm>
          <a:prstGeom prst="rect">
            <a:avLst/>
          </a:prstGeom>
        </p:spPr>
      </p:pic>
      <p:sp>
        <p:nvSpPr>
          <p:cNvPr id="4" name="TextBox 3"/>
          <p:cNvSpPr txBox="1"/>
          <p:nvPr/>
        </p:nvSpPr>
        <p:spPr>
          <a:xfrm>
            <a:off x="55532" y="6226556"/>
            <a:ext cx="2078067" cy="584775"/>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For </a:t>
            </a:r>
            <a:r>
              <a:rPr lang="en-US" sz="1600" smtClean="0"/>
              <a:t>the Future!</a:t>
            </a:r>
            <a:endParaRPr lang="en-US" sz="1600" dirty="0" smtClean="0"/>
          </a:p>
        </p:txBody>
      </p:sp>
    </p:spTree>
    <p:extLst>
      <p:ext uri="{BB962C8B-B14F-4D97-AF65-F5344CB8AC3E}">
        <p14:creationId xmlns:p14="http://schemas.microsoft.com/office/powerpoint/2010/main" val="292796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2923621"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Conversions – Density</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686941" y="1846284"/>
                <a:ext cx="960135"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m:t>
                          </m:r>
                        </m:num>
                        <m:den>
                          <m:r>
                            <m:rPr>
                              <m:sty m:val="p"/>
                            </m:rPr>
                            <a:rPr lang="en-US" sz="2400" b="0" i="0" smtClean="0">
                              <a:latin typeface="Cambria Math" panose="02040503050406030204" pitchFamily="18" charset="0"/>
                            </a:rPr>
                            <m:t>V</m:t>
                          </m:r>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86941" y="1846284"/>
                <a:ext cx="960135" cy="691471"/>
              </a:xfrm>
              <a:prstGeom prst="rect">
                <a:avLst/>
              </a:prstGeom>
              <a:blipFill>
                <a:blip r:embed="rId2"/>
                <a:stretch>
                  <a:fillRect/>
                </a:stretch>
              </a:blipFill>
            </p:spPr>
            <p:txBody>
              <a:bodyPr/>
              <a:lstStyle/>
              <a:p>
                <a:r>
                  <a:rPr lang="en-US">
                    <a:noFill/>
                  </a:rPr>
                  <a:t> </a:t>
                </a:r>
              </a:p>
            </p:txBody>
          </p:sp>
        </mc:Fallback>
      </mc:AlternateContent>
      <p:sp>
        <p:nvSpPr>
          <p:cNvPr id="4" name="TextBox 3"/>
          <p:cNvSpPr txBox="1"/>
          <p:nvPr/>
        </p:nvSpPr>
        <p:spPr>
          <a:xfrm>
            <a:off x="185266" y="790110"/>
            <a:ext cx="5861285" cy="646331"/>
          </a:xfrm>
          <a:prstGeom prst="rect">
            <a:avLst/>
          </a:prstGeom>
          <a:noFill/>
        </p:spPr>
        <p:txBody>
          <a:bodyPr wrap="none" rtlCol="0">
            <a:spAutoFit/>
          </a:bodyPr>
          <a:lstStyle/>
          <a:p>
            <a:r>
              <a:rPr lang="en-US" dirty="0" smtClean="0"/>
              <a:t>Ratio of the mass of an object to its volume</a:t>
            </a:r>
          </a:p>
          <a:p>
            <a:r>
              <a:rPr lang="en-US" dirty="0" smtClean="0"/>
              <a:t>Measure of how closely packed the atoms are in a substance</a:t>
            </a:r>
          </a:p>
        </p:txBody>
      </p:sp>
      <p:pic>
        <p:nvPicPr>
          <p:cNvPr id="5" name="Picture 4"/>
          <p:cNvPicPr>
            <a:picLocks noChangeAspect="1"/>
          </p:cNvPicPr>
          <p:nvPr/>
        </p:nvPicPr>
        <p:blipFill rotWithShape="1">
          <a:blip r:embed="rId3"/>
          <a:srcRect l="6258" t="15006" r="4631" b="16068"/>
          <a:stretch/>
        </p:blipFill>
        <p:spPr>
          <a:xfrm>
            <a:off x="862678" y="3326004"/>
            <a:ext cx="7154427" cy="2582426"/>
          </a:xfrm>
          <a:prstGeom prst="rect">
            <a:avLst/>
          </a:prstGeom>
        </p:spPr>
      </p:pic>
      <p:sp>
        <p:nvSpPr>
          <p:cNvPr id="6" name="TextBox 5"/>
          <p:cNvSpPr txBox="1"/>
          <p:nvPr/>
        </p:nvSpPr>
        <p:spPr>
          <a:xfrm>
            <a:off x="2419515" y="1730355"/>
            <a:ext cx="1936492" cy="923330"/>
          </a:xfrm>
          <a:prstGeom prst="rect">
            <a:avLst/>
          </a:prstGeom>
          <a:noFill/>
        </p:spPr>
        <p:txBody>
          <a:bodyPr wrap="none" rtlCol="0">
            <a:spAutoFit/>
          </a:bodyPr>
          <a:lstStyle/>
          <a:p>
            <a:r>
              <a:rPr lang="en-US" dirty="0" smtClean="0"/>
              <a:t>M = Mass (g)</a:t>
            </a:r>
          </a:p>
          <a:p>
            <a:r>
              <a:rPr lang="en-US" dirty="0" smtClean="0"/>
              <a:t>V = Volume (mL)</a:t>
            </a:r>
          </a:p>
          <a:p>
            <a:r>
              <a:rPr lang="en-US" dirty="0" smtClean="0"/>
              <a:t>D = Density (g/mL)</a:t>
            </a:r>
            <a:endParaRPr lang="en-US" dirty="0"/>
          </a:p>
        </p:txBody>
      </p:sp>
    </p:spTree>
    <p:extLst>
      <p:ext uri="{BB962C8B-B14F-4D97-AF65-F5344CB8AC3E}">
        <p14:creationId xmlns:p14="http://schemas.microsoft.com/office/powerpoint/2010/main" val="341200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395755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Density Columns</a:t>
            </a:r>
            <a:endParaRPr lang="en-US" sz="2400" dirty="0"/>
          </a:p>
        </p:txBody>
      </p:sp>
      <p:sp>
        <p:nvSpPr>
          <p:cNvPr id="4" name="TextBox 3"/>
          <p:cNvSpPr txBox="1"/>
          <p:nvPr/>
        </p:nvSpPr>
        <p:spPr>
          <a:xfrm>
            <a:off x="4335911" y="518892"/>
            <a:ext cx="1602618" cy="369332"/>
          </a:xfrm>
          <a:prstGeom prst="rect">
            <a:avLst/>
          </a:prstGeom>
          <a:solidFill>
            <a:srgbClr val="FFFF00"/>
          </a:solidFill>
        </p:spPr>
        <p:txBody>
          <a:bodyPr wrap="none" rtlCol="0">
            <a:spAutoFit/>
          </a:bodyPr>
          <a:lstStyle/>
          <a:p>
            <a:r>
              <a:rPr lang="en-US" dirty="0" smtClean="0"/>
              <a:t>Lowest Density</a:t>
            </a:r>
            <a:endParaRPr lang="en-US" dirty="0"/>
          </a:p>
        </p:txBody>
      </p:sp>
      <p:pic>
        <p:nvPicPr>
          <p:cNvPr id="7" name="Picture 6"/>
          <p:cNvPicPr>
            <a:picLocks noChangeAspect="1"/>
          </p:cNvPicPr>
          <p:nvPr/>
        </p:nvPicPr>
        <p:blipFill rotWithShape="1">
          <a:blip r:embed="rId2"/>
          <a:srcRect t="19070" b="9796"/>
          <a:stretch/>
        </p:blipFill>
        <p:spPr>
          <a:xfrm>
            <a:off x="4335911" y="1159442"/>
            <a:ext cx="4808089" cy="5510206"/>
          </a:xfrm>
          <a:prstGeom prst="rect">
            <a:avLst/>
          </a:prstGeom>
        </p:spPr>
      </p:pic>
      <p:sp>
        <p:nvSpPr>
          <p:cNvPr id="12" name="TextBox 11"/>
          <p:cNvSpPr txBox="1"/>
          <p:nvPr/>
        </p:nvSpPr>
        <p:spPr>
          <a:xfrm>
            <a:off x="4458166" y="6300316"/>
            <a:ext cx="1648849" cy="369332"/>
          </a:xfrm>
          <a:prstGeom prst="rect">
            <a:avLst/>
          </a:prstGeom>
          <a:solidFill>
            <a:srgbClr val="FFFF00"/>
          </a:solidFill>
        </p:spPr>
        <p:txBody>
          <a:bodyPr wrap="none" rtlCol="0">
            <a:spAutoFit/>
          </a:bodyPr>
          <a:lstStyle/>
          <a:p>
            <a:r>
              <a:rPr lang="en-US" dirty="0" smtClean="0"/>
              <a:t>Highest Density</a:t>
            </a:r>
            <a:endParaRPr lang="en-US" dirty="0"/>
          </a:p>
        </p:txBody>
      </p:sp>
    </p:spTree>
    <p:extLst>
      <p:ext uri="{BB962C8B-B14F-4D97-AF65-F5344CB8AC3E}">
        <p14:creationId xmlns:p14="http://schemas.microsoft.com/office/powerpoint/2010/main" val="59381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741" t="3931" r="13677" b="3321"/>
          <a:stretch/>
        </p:blipFill>
        <p:spPr>
          <a:xfrm>
            <a:off x="4923692" y="141410"/>
            <a:ext cx="4109777" cy="6697856"/>
          </a:xfrm>
          <a:prstGeom prst="rect">
            <a:avLst/>
          </a:prstGeom>
        </p:spPr>
      </p:pic>
      <p:pic>
        <p:nvPicPr>
          <p:cNvPr id="3" name="Picture 2"/>
          <p:cNvPicPr>
            <a:picLocks noChangeAspect="1"/>
          </p:cNvPicPr>
          <p:nvPr/>
        </p:nvPicPr>
        <p:blipFill>
          <a:blip r:embed="rId3"/>
          <a:stretch>
            <a:fillRect/>
          </a:stretch>
        </p:blipFill>
        <p:spPr>
          <a:xfrm>
            <a:off x="185266" y="703558"/>
            <a:ext cx="3810000" cy="3619500"/>
          </a:xfrm>
          <a:prstGeom prst="rect">
            <a:avLst/>
          </a:prstGeom>
        </p:spPr>
      </p:pic>
      <p:sp>
        <p:nvSpPr>
          <p:cNvPr id="4" name="TextBox 3"/>
          <p:cNvSpPr txBox="1"/>
          <p:nvPr/>
        </p:nvSpPr>
        <p:spPr>
          <a:xfrm>
            <a:off x="185266" y="241893"/>
            <a:ext cx="3324821"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Solving Density Problems</a:t>
            </a:r>
            <a:endParaRPr lang="en-US" sz="2400" dirty="0"/>
          </a:p>
        </p:txBody>
      </p:sp>
    </p:spTree>
    <p:extLst>
      <p:ext uri="{BB962C8B-B14F-4D97-AF65-F5344CB8AC3E}">
        <p14:creationId xmlns:p14="http://schemas.microsoft.com/office/powerpoint/2010/main" val="342242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5057603"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Solving Density Problems (CF Method!)</a:t>
            </a:r>
            <a:endParaRPr lang="en-US" sz="2400" dirty="0"/>
          </a:p>
        </p:txBody>
      </p:sp>
      <p:sp>
        <p:nvSpPr>
          <p:cNvPr id="7" name="TextBox 6"/>
          <p:cNvSpPr txBox="1"/>
          <p:nvPr/>
        </p:nvSpPr>
        <p:spPr>
          <a:xfrm>
            <a:off x="78552" y="6089989"/>
            <a:ext cx="2620255" cy="646331"/>
          </a:xfrm>
          <a:prstGeom prst="rect">
            <a:avLst/>
          </a:prstGeom>
          <a:solidFill>
            <a:srgbClr val="FFFF00"/>
          </a:solidFill>
          <a:ln>
            <a:solidFill>
              <a:srgbClr val="FFFF00"/>
            </a:solidFill>
          </a:ln>
        </p:spPr>
        <p:txBody>
          <a:bodyPr wrap="square" rtlCol="0">
            <a:spAutoFit/>
          </a:bodyPr>
          <a:lstStyle/>
          <a:p>
            <a:r>
              <a:rPr lang="en-US" b="1" dirty="0" smtClean="0"/>
              <a:t>KISSS:   </a:t>
            </a:r>
            <a:r>
              <a:rPr lang="en-US" dirty="0" smtClean="0"/>
              <a:t>Density is Just a Conversion Factor!</a:t>
            </a:r>
            <a:endParaRPr lang="en-US" dirty="0"/>
          </a:p>
        </p:txBody>
      </p:sp>
      <p:sp>
        <p:nvSpPr>
          <p:cNvPr id="8" name="TextBox 7"/>
          <p:cNvSpPr txBox="1"/>
          <p:nvPr/>
        </p:nvSpPr>
        <p:spPr>
          <a:xfrm>
            <a:off x="6360606" y="5752517"/>
            <a:ext cx="2707521" cy="1077218"/>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for D, M or V</a:t>
            </a:r>
          </a:p>
          <a:p>
            <a:pPr marL="285750" indent="-285750">
              <a:buFont typeface="Wingdings" panose="05000000000000000000" pitchFamily="2" charset="2"/>
              <a:buChar char="q"/>
            </a:pPr>
            <a:r>
              <a:rPr lang="en-US" sz="1600" dirty="0" smtClean="0"/>
              <a:t>Order Liquids </a:t>
            </a:r>
          </a:p>
          <a:p>
            <a:pPr marL="285750" indent="-285750">
              <a:buFont typeface="Wingdings" panose="05000000000000000000" pitchFamily="2" charset="2"/>
              <a:buChar char="q"/>
            </a:pPr>
            <a:r>
              <a:rPr lang="en-US" sz="1600" dirty="0" smtClean="0"/>
              <a:t>What are some other CF?</a:t>
            </a:r>
          </a:p>
        </p:txBody>
      </p:sp>
      <p:sp>
        <p:nvSpPr>
          <p:cNvPr id="9" name="TextBox 8"/>
          <p:cNvSpPr txBox="1"/>
          <p:nvPr/>
        </p:nvSpPr>
        <p:spPr>
          <a:xfrm>
            <a:off x="185266" y="894305"/>
            <a:ext cx="6983065" cy="369332"/>
          </a:xfrm>
          <a:prstGeom prst="rect">
            <a:avLst/>
          </a:prstGeom>
          <a:noFill/>
        </p:spPr>
        <p:txBody>
          <a:bodyPr wrap="none" rtlCol="0">
            <a:spAutoFit/>
          </a:bodyPr>
          <a:lstStyle/>
          <a:p>
            <a:r>
              <a:rPr lang="en-US" dirty="0" smtClean="0"/>
              <a:t>Density has 2 units (g/ml OR ml/g) therefore it is just a CF like 1 </a:t>
            </a:r>
            <a:r>
              <a:rPr lang="en-US" dirty="0" err="1" smtClean="0"/>
              <a:t>ft</a:t>
            </a:r>
            <a:r>
              <a:rPr lang="en-US" dirty="0" smtClean="0"/>
              <a:t> = 12 in</a:t>
            </a:r>
            <a:endParaRPr lang="en-US" dirty="0"/>
          </a:p>
        </p:txBody>
      </p:sp>
      <p:sp>
        <p:nvSpPr>
          <p:cNvPr id="11" name="TextBox 10"/>
          <p:cNvSpPr txBox="1"/>
          <p:nvPr/>
        </p:nvSpPr>
        <p:spPr>
          <a:xfrm>
            <a:off x="185266" y="1648036"/>
            <a:ext cx="5722657" cy="369332"/>
          </a:xfrm>
          <a:prstGeom prst="rect">
            <a:avLst/>
          </a:prstGeom>
          <a:noFill/>
        </p:spPr>
        <p:txBody>
          <a:bodyPr wrap="none" rtlCol="0">
            <a:spAutoFit/>
          </a:bodyPr>
          <a:lstStyle/>
          <a:p>
            <a:r>
              <a:rPr lang="en-US" dirty="0" smtClean="0"/>
              <a:t>Example:  What is the volume (in L) of 25.0 kg of gold (Au)?</a:t>
            </a:r>
            <a:endParaRPr lang="en-US" dirty="0"/>
          </a:p>
        </p:txBody>
      </p:sp>
    </p:spTree>
    <p:extLst>
      <p:ext uri="{BB962C8B-B14F-4D97-AF65-F5344CB8AC3E}">
        <p14:creationId xmlns:p14="http://schemas.microsoft.com/office/powerpoint/2010/main" val="194230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5057603"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Solving Density Problems (CF Method!)</a:t>
            </a:r>
            <a:endParaRPr lang="en-US" sz="2400" dirty="0"/>
          </a:p>
        </p:txBody>
      </p:sp>
      <p:sp>
        <p:nvSpPr>
          <p:cNvPr id="7" name="TextBox 6"/>
          <p:cNvSpPr txBox="1"/>
          <p:nvPr/>
        </p:nvSpPr>
        <p:spPr>
          <a:xfrm>
            <a:off x="78552" y="6089989"/>
            <a:ext cx="2620255" cy="646331"/>
          </a:xfrm>
          <a:prstGeom prst="rect">
            <a:avLst/>
          </a:prstGeom>
          <a:solidFill>
            <a:srgbClr val="FFFF00"/>
          </a:solidFill>
          <a:ln>
            <a:solidFill>
              <a:srgbClr val="FFFF00"/>
            </a:solidFill>
          </a:ln>
        </p:spPr>
        <p:txBody>
          <a:bodyPr wrap="square" rtlCol="0">
            <a:spAutoFit/>
          </a:bodyPr>
          <a:lstStyle/>
          <a:p>
            <a:r>
              <a:rPr lang="en-US" b="1" dirty="0" smtClean="0"/>
              <a:t>KISSS:   </a:t>
            </a:r>
            <a:r>
              <a:rPr lang="en-US" dirty="0" smtClean="0"/>
              <a:t>Density is Just a Conversion Factor!</a:t>
            </a:r>
            <a:endParaRPr lang="en-US" dirty="0"/>
          </a:p>
        </p:txBody>
      </p:sp>
      <p:sp>
        <p:nvSpPr>
          <p:cNvPr id="8" name="TextBox 7"/>
          <p:cNvSpPr txBox="1"/>
          <p:nvPr/>
        </p:nvSpPr>
        <p:spPr>
          <a:xfrm>
            <a:off x="6360606" y="5752517"/>
            <a:ext cx="2707521" cy="1077218"/>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for D, M or V</a:t>
            </a:r>
          </a:p>
          <a:p>
            <a:pPr marL="285750" indent="-285750">
              <a:buFont typeface="Wingdings" panose="05000000000000000000" pitchFamily="2" charset="2"/>
              <a:buChar char="q"/>
            </a:pPr>
            <a:r>
              <a:rPr lang="en-US" sz="1600" dirty="0" smtClean="0"/>
              <a:t>Order Liquids </a:t>
            </a:r>
          </a:p>
          <a:p>
            <a:pPr marL="285750" indent="-285750">
              <a:buFont typeface="Wingdings" panose="05000000000000000000" pitchFamily="2" charset="2"/>
              <a:buChar char="q"/>
            </a:pPr>
            <a:r>
              <a:rPr lang="en-US" sz="1600" dirty="0" smtClean="0"/>
              <a:t>What are some other CF?</a:t>
            </a:r>
          </a:p>
        </p:txBody>
      </p:sp>
      <p:sp>
        <p:nvSpPr>
          <p:cNvPr id="9" name="TextBox 8"/>
          <p:cNvSpPr txBox="1"/>
          <p:nvPr/>
        </p:nvSpPr>
        <p:spPr>
          <a:xfrm>
            <a:off x="361741" y="934498"/>
            <a:ext cx="6983065" cy="369332"/>
          </a:xfrm>
          <a:prstGeom prst="rect">
            <a:avLst/>
          </a:prstGeom>
          <a:noFill/>
        </p:spPr>
        <p:txBody>
          <a:bodyPr wrap="none" rtlCol="0">
            <a:spAutoFit/>
          </a:bodyPr>
          <a:lstStyle/>
          <a:p>
            <a:r>
              <a:rPr lang="en-US" dirty="0" smtClean="0"/>
              <a:t>Density has 2 units (g/ml OR ml/g) therefore it is just a CF like 1 </a:t>
            </a:r>
            <a:r>
              <a:rPr lang="en-US" dirty="0" err="1" smtClean="0"/>
              <a:t>ft</a:t>
            </a:r>
            <a:r>
              <a:rPr lang="en-US" dirty="0" smtClean="0"/>
              <a:t> = 12 in</a:t>
            </a:r>
            <a:endParaRPr lang="en-US" dirty="0"/>
          </a:p>
        </p:txBody>
      </p:sp>
      <p:sp>
        <p:nvSpPr>
          <p:cNvPr id="10" name="TextBox 9"/>
          <p:cNvSpPr txBox="1"/>
          <p:nvPr/>
        </p:nvSpPr>
        <p:spPr>
          <a:xfrm>
            <a:off x="185266" y="1768510"/>
            <a:ext cx="5048305" cy="369332"/>
          </a:xfrm>
          <a:prstGeom prst="rect">
            <a:avLst/>
          </a:prstGeom>
          <a:noFill/>
        </p:spPr>
        <p:txBody>
          <a:bodyPr wrap="none" rtlCol="0">
            <a:spAutoFit/>
          </a:bodyPr>
          <a:lstStyle/>
          <a:p>
            <a:r>
              <a:rPr lang="en-US" dirty="0" smtClean="0"/>
              <a:t>Example:  What is the mass of 100. mL of gold (Au)?</a:t>
            </a:r>
            <a:endParaRPr lang="en-US" dirty="0"/>
          </a:p>
        </p:txBody>
      </p:sp>
    </p:spTree>
    <p:extLst>
      <p:ext uri="{BB962C8B-B14F-4D97-AF65-F5344CB8AC3E}">
        <p14:creationId xmlns:p14="http://schemas.microsoft.com/office/powerpoint/2010/main" val="89709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1415196" cy="461665"/>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You Try It:</a:t>
            </a:r>
            <a:endParaRPr lang="en-US" sz="2400" dirty="0"/>
          </a:p>
        </p:txBody>
      </p:sp>
      <p:sp>
        <p:nvSpPr>
          <p:cNvPr id="3" name="TextBox 2"/>
          <p:cNvSpPr txBox="1"/>
          <p:nvPr/>
        </p:nvSpPr>
        <p:spPr>
          <a:xfrm>
            <a:off x="185266" y="1014884"/>
            <a:ext cx="5385257" cy="369332"/>
          </a:xfrm>
          <a:prstGeom prst="rect">
            <a:avLst/>
          </a:prstGeom>
          <a:noFill/>
        </p:spPr>
        <p:txBody>
          <a:bodyPr wrap="none" rtlCol="0">
            <a:spAutoFit/>
          </a:bodyPr>
          <a:lstStyle/>
          <a:p>
            <a:r>
              <a:rPr lang="en-US" dirty="0" smtClean="0"/>
              <a:t>What is the mass in pounds of 250 mL of mercury (Hg)?</a:t>
            </a:r>
            <a:endParaRPr lang="en-US" dirty="0"/>
          </a:p>
        </p:txBody>
      </p:sp>
      <p:sp>
        <p:nvSpPr>
          <p:cNvPr id="4" name="TextBox 3"/>
          <p:cNvSpPr txBox="1"/>
          <p:nvPr/>
        </p:nvSpPr>
        <p:spPr>
          <a:xfrm>
            <a:off x="114927" y="3789904"/>
            <a:ext cx="7167283" cy="369332"/>
          </a:xfrm>
          <a:prstGeom prst="rect">
            <a:avLst/>
          </a:prstGeom>
          <a:noFill/>
        </p:spPr>
        <p:txBody>
          <a:bodyPr wrap="none" rtlCol="0">
            <a:spAutoFit/>
          </a:bodyPr>
          <a:lstStyle/>
          <a:p>
            <a:r>
              <a:rPr lang="en-US" dirty="0" smtClean="0"/>
              <a:t>You plan to steal a 500.0 </a:t>
            </a:r>
            <a:r>
              <a:rPr lang="en-US" dirty="0" err="1" smtClean="0"/>
              <a:t>lb</a:t>
            </a:r>
            <a:r>
              <a:rPr lang="en-US" dirty="0" smtClean="0"/>
              <a:t> silver (Ag) block.  What is its volume in gallons?</a:t>
            </a:r>
            <a:endParaRPr lang="en-US" dirty="0"/>
          </a:p>
        </p:txBody>
      </p:sp>
    </p:spTree>
    <p:extLst>
      <p:ext uri="{BB962C8B-B14F-4D97-AF65-F5344CB8AC3E}">
        <p14:creationId xmlns:p14="http://schemas.microsoft.com/office/powerpoint/2010/main" val="160249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626274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Experimentally Determining Density (2 Methods)</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556312" y="1363963"/>
                <a:ext cx="960135"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m:t>
                          </m:r>
                        </m:num>
                        <m:den>
                          <m:r>
                            <m:rPr>
                              <m:sty m:val="p"/>
                            </m:rPr>
                            <a:rPr lang="en-US" sz="2400" b="0" i="0" smtClean="0">
                              <a:latin typeface="Cambria Math" panose="02040503050406030204" pitchFamily="18" charset="0"/>
                            </a:rPr>
                            <m:t>V</m:t>
                          </m:r>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56312" y="1363963"/>
                <a:ext cx="960135" cy="691471"/>
              </a:xfrm>
              <a:prstGeom prst="rect">
                <a:avLst/>
              </a:prstGeom>
              <a:blipFill>
                <a:blip r:embed="rId2"/>
                <a:stretch>
                  <a:fillRect/>
                </a:stretch>
              </a:blipFill>
            </p:spPr>
            <p:txBody>
              <a:bodyPr/>
              <a:lstStyle/>
              <a:p>
                <a:r>
                  <a:rPr lang="en-US">
                    <a:noFill/>
                  </a:rPr>
                  <a:t> </a:t>
                </a:r>
              </a:p>
            </p:txBody>
          </p:sp>
        </mc:Fallback>
      </mc:AlternateContent>
      <p:sp>
        <p:nvSpPr>
          <p:cNvPr id="4" name="Left Arrow 3"/>
          <p:cNvSpPr/>
          <p:nvPr/>
        </p:nvSpPr>
        <p:spPr>
          <a:xfrm rot="20133329">
            <a:off x="1589289" y="1182150"/>
            <a:ext cx="462225" cy="452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9718" y="1106778"/>
            <a:ext cx="1218282" cy="369332"/>
          </a:xfrm>
          <a:prstGeom prst="rect">
            <a:avLst/>
          </a:prstGeom>
          <a:noFill/>
        </p:spPr>
        <p:txBody>
          <a:bodyPr wrap="none" rtlCol="0">
            <a:spAutoFit/>
          </a:bodyPr>
          <a:lstStyle/>
          <a:p>
            <a:r>
              <a:rPr lang="en-US" dirty="0" smtClean="0"/>
              <a:t>Use a scale</a:t>
            </a:r>
            <a:endParaRPr lang="en-US" dirty="0"/>
          </a:p>
        </p:txBody>
      </p:sp>
      <p:sp>
        <p:nvSpPr>
          <p:cNvPr id="6" name="TextBox 5"/>
          <p:cNvSpPr txBox="1"/>
          <p:nvPr/>
        </p:nvSpPr>
        <p:spPr>
          <a:xfrm>
            <a:off x="2019718" y="2190696"/>
            <a:ext cx="2247731" cy="1200329"/>
          </a:xfrm>
          <a:prstGeom prst="rect">
            <a:avLst/>
          </a:prstGeom>
          <a:noFill/>
        </p:spPr>
        <p:txBody>
          <a:bodyPr wrap="none" rtlCol="0">
            <a:spAutoFit/>
          </a:bodyPr>
          <a:lstStyle/>
          <a:p>
            <a:r>
              <a:rPr lang="en-US" dirty="0" smtClean="0"/>
              <a:t>V = L x W x H</a:t>
            </a:r>
          </a:p>
          <a:p>
            <a:pPr algn="ctr"/>
            <a:r>
              <a:rPr lang="en-US" dirty="0" smtClean="0"/>
              <a:t>or</a:t>
            </a:r>
          </a:p>
          <a:p>
            <a:r>
              <a:rPr lang="en-US" dirty="0" smtClean="0"/>
              <a:t>Archimedes Principle</a:t>
            </a:r>
          </a:p>
          <a:p>
            <a:r>
              <a:rPr lang="en-US" dirty="0" smtClean="0"/>
              <a:t>Water Displacement</a:t>
            </a:r>
            <a:endParaRPr lang="en-US" dirty="0"/>
          </a:p>
        </p:txBody>
      </p:sp>
      <p:sp>
        <p:nvSpPr>
          <p:cNvPr id="7" name="Left Arrow 6"/>
          <p:cNvSpPr/>
          <p:nvPr/>
        </p:nvSpPr>
        <p:spPr>
          <a:xfrm rot="1142059">
            <a:off x="1496394" y="1907974"/>
            <a:ext cx="462225" cy="452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741271" y="1049293"/>
            <a:ext cx="2900729" cy="1476735"/>
          </a:xfrm>
          <a:prstGeom prst="rect">
            <a:avLst/>
          </a:prstGeom>
        </p:spPr>
      </p:pic>
      <p:pic>
        <p:nvPicPr>
          <p:cNvPr id="10" name="Picture 9"/>
          <p:cNvPicPr>
            <a:picLocks noChangeAspect="1"/>
          </p:cNvPicPr>
          <p:nvPr/>
        </p:nvPicPr>
        <p:blipFill>
          <a:blip r:embed="rId4"/>
          <a:stretch>
            <a:fillRect/>
          </a:stretch>
        </p:blipFill>
        <p:spPr>
          <a:xfrm>
            <a:off x="6448006" y="1176798"/>
            <a:ext cx="2672652" cy="1336326"/>
          </a:xfrm>
          <a:prstGeom prst="rect">
            <a:avLst/>
          </a:prstGeom>
        </p:spPr>
      </p:pic>
      <p:pic>
        <p:nvPicPr>
          <p:cNvPr id="12" name="Picture 11"/>
          <p:cNvPicPr>
            <a:picLocks noChangeAspect="1"/>
          </p:cNvPicPr>
          <p:nvPr/>
        </p:nvPicPr>
        <p:blipFill rotWithShape="1">
          <a:blip r:embed="rId5"/>
          <a:srcRect t="24034"/>
          <a:stretch/>
        </p:blipFill>
        <p:spPr>
          <a:xfrm>
            <a:off x="77286" y="3667431"/>
            <a:ext cx="4876551" cy="2778368"/>
          </a:xfrm>
          <a:prstGeom prst="rect">
            <a:avLst/>
          </a:prstGeom>
        </p:spPr>
      </p:pic>
      <p:pic>
        <p:nvPicPr>
          <p:cNvPr id="13" name="Picture 12"/>
          <p:cNvPicPr>
            <a:picLocks noChangeAspect="1"/>
          </p:cNvPicPr>
          <p:nvPr/>
        </p:nvPicPr>
        <p:blipFill>
          <a:blip r:embed="rId6"/>
          <a:stretch>
            <a:fillRect/>
          </a:stretch>
        </p:blipFill>
        <p:spPr>
          <a:xfrm>
            <a:off x="4751388" y="3539598"/>
            <a:ext cx="4268786" cy="3201590"/>
          </a:xfrm>
          <a:prstGeom prst="rect">
            <a:avLst/>
          </a:prstGeom>
        </p:spPr>
      </p:pic>
    </p:spTree>
    <p:extLst>
      <p:ext uri="{BB962C8B-B14F-4D97-AF65-F5344CB8AC3E}">
        <p14:creationId xmlns:p14="http://schemas.microsoft.com/office/powerpoint/2010/main" val="31338201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1813</TotalTime>
  <Words>1055</Words>
  <Application>Microsoft Office PowerPoint</Application>
  <PresentationFormat>On-screen Show (4:3)</PresentationFormat>
  <Paragraphs>149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McLaughlin, Jay</dc:creator>
  <cp:lastModifiedBy>McLaughlin, Jay</cp:lastModifiedBy>
  <cp:revision>57</cp:revision>
  <dcterms:created xsi:type="dcterms:W3CDTF">2020-03-25T15:59:49Z</dcterms:created>
  <dcterms:modified xsi:type="dcterms:W3CDTF">2021-09-12T17:40:25Z</dcterms:modified>
</cp:coreProperties>
</file>