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76" r:id="rId4"/>
    <p:sldId id="277" r:id="rId5"/>
    <p:sldId id="278" r:id="rId6"/>
    <p:sldId id="279" r:id="rId7"/>
    <p:sldId id="283" r:id="rId8"/>
    <p:sldId id="280" r:id="rId9"/>
    <p:sldId id="281" r:id="rId10"/>
    <p:sldId id="258" r:id="rId11"/>
    <p:sldId id="259" r:id="rId12"/>
    <p:sldId id="284" r:id="rId13"/>
    <p:sldId id="285" r:id="rId14"/>
    <p:sldId id="286" r:id="rId15"/>
    <p:sldId id="290" r:id="rId16"/>
    <p:sldId id="289" r:id="rId17"/>
    <p:sldId id="287" r:id="rId18"/>
    <p:sldId id="288" r:id="rId19"/>
    <p:sldId id="291" r:id="rId20"/>
    <p:sldId id="292" r:id="rId21"/>
    <p:sldId id="294" r:id="rId22"/>
    <p:sldId id="293" r:id="rId23"/>
    <p:sldId id="29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3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0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7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C3A7-410D-4FD7-9055-E25D6E92A517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math/arithmetic-home/arith-review-decimals/arithmetic-significant-figures-tutorial/v/multiplying-and-dividing-with-significant-figures" TargetMode="External"/><Relationship Id="rId2" Type="http://schemas.openxmlformats.org/officeDocument/2006/relationships/hyperlink" Target="http://www.chemhaven.org/che10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emhaven.org/che111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emhaven.org/che111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emhaven.org/che111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emhaven.org/che111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chemhaven.org/che11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chemhaven.org/che11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emhaven.org/che111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yzant.com/resources/blogs/331496/rounding_rules_when_to_round_and_how_do_you_round_5_s_up_or_down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" y="1490890"/>
            <a:ext cx="4294772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Overview/Topics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3 parts of a measurements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Scientific Notation (SN)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Significant Figures (SF)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Exact Numbers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Multiplication and Division (M/D)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Addition and Subtraction (A/S)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93841" y="1490890"/>
            <a:ext cx="4294772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Skills to Master</a:t>
            </a:r>
          </a:p>
          <a:p>
            <a:pPr marL="342900" indent="-342900">
              <a:buAutoNum type="arabicPeriod"/>
            </a:pPr>
            <a:r>
              <a:rPr lang="en-US" dirty="0"/>
              <a:t>Determine # of SF in a </a:t>
            </a:r>
            <a:r>
              <a:rPr lang="en-US" dirty="0" smtClean="0"/>
              <a:t>measurement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Write a given number with the correct number of SF</a:t>
            </a:r>
          </a:p>
          <a:p>
            <a:pPr marL="342900" indent="-342900">
              <a:buAutoNum type="arabicPeriod"/>
            </a:pPr>
            <a:r>
              <a:rPr lang="en-US" dirty="0"/>
              <a:t>Convert between </a:t>
            </a:r>
            <a:r>
              <a:rPr lang="en-US" dirty="0" smtClean="0"/>
              <a:t>Decimal </a:t>
            </a:r>
            <a:r>
              <a:rPr lang="en-US" dirty="0"/>
              <a:t># </a:t>
            </a:r>
            <a:r>
              <a:rPr lang="en-US" dirty="0">
                <a:sym typeface="Symbol" panose="05050102010706020507" pitchFamily="18" charset="2"/>
              </a:rPr>
              <a:t> </a:t>
            </a:r>
            <a:r>
              <a:rPr lang="en-US" dirty="0" smtClean="0">
                <a:sym typeface="Symbol" panose="05050102010706020507" pitchFamily="18" charset="2"/>
              </a:rPr>
              <a:t>SN</a:t>
            </a:r>
          </a:p>
          <a:p>
            <a:pPr marL="342900" indent="-342900">
              <a:buAutoNum type="arabicPeriod"/>
            </a:pPr>
            <a:r>
              <a:rPr lang="en-US" dirty="0" smtClean="0">
                <a:sym typeface="Symbol" panose="05050102010706020507" pitchFamily="18" charset="2"/>
              </a:rPr>
              <a:t>Rounding</a:t>
            </a:r>
            <a:endParaRPr lang="en-US" dirty="0">
              <a:sym typeface="Symbol" panose="05050102010706020507" pitchFamily="18" charset="2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M/D and A/S with SF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967" y="6066439"/>
            <a:ext cx="360040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Read</a:t>
            </a:r>
          </a:p>
          <a:p>
            <a:r>
              <a:rPr lang="en-US" dirty="0" smtClean="0"/>
              <a:t>Hein Chapter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93841" y="5571082"/>
            <a:ext cx="4294772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Additional Useful Links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hlinkClick r:id="rId2"/>
              </a:rPr>
              <a:t>www.chemhaven.org/che101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hlinkClick r:id="rId3"/>
              </a:rPr>
              <a:t>Khan Academy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Google/You Tube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13031" y="206597"/>
            <a:ext cx="48316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CHE 101 </a:t>
            </a:r>
            <a:r>
              <a:rPr lang="en-US" sz="3200" smtClean="0"/>
              <a:t>Fall </a:t>
            </a:r>
            <a:r>
              <a:rPr lang="en-US" sz="3200" smtClean="0"/>
              <a:t>2021</a:t>
            </a:r>
            <a:endParaRPr lang="en-US" sz="3200" dirty="0" smtClean="0"/>
          </a:p>
          <a:p>
            <a:pPr algn="ctr"/>
            <a:r>
              <a:rPr lang="en-US" sz="3200" dirty="0" smtClean="0"/>
              <a:t>Lecture </a:t>
            </a:r>
            <a:r>
              <a:rPr lang="en-US" sz="3200" dirty="0" smtClean="0"/>
              <a:t>3a </a:t>
            </a:r>
            <a:r>
              <a:rPr lang="en-US" sz="3200" dirty="0" smtClean="0"/>
              <a:t>– Measurements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8582" y="5848081"/>
            <a:ext cx="604781" cy="85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06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61950"/>
            <a:ext cx="370967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3 Parts of any Measurement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114675" y="2733675"/>
            <a:ext cx="2712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150.0 ± 0.1 </a:t>
            </a:r>
            <a:r>
              <a:rPr lang="en-US" sz="3600" dirty="0" err="1" smtClean="0"/>
              <a:t>lb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017849" y="3815104"/>
            <a:ext cx="12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Magnitude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38270" y="1867742"/>
            <a:ext cx="2205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Uncertainty (or Error)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09181" y="3808631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Units</a:t>
            </a:r>
            <a:endParaRPr lang="en-US" dirty="0"/>
          </a:p>
        </p:txBody>
      </p:sp>
      <p:sp>
        <p:nvSpPr>
          <p:cNvPr id="7" name="Up Arrow 6"/>
          <p:cNvSpPr/>
          <p:nvPr/>
        </p:nvSpPr>
        <p:spPr>
          <a:xfrm>
            <a:off x="3309620" y="3254588"/>
            <a:ext cx="628650" cy="53194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5231647" y="3283163"/>
            <a:ext cx="628650" cy="53194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10800000">
            <a:off x="4726651" y="2327152"/>
            <a:ext cx="628650" cy="53194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9797" y="6077429"/>
            <a:ext cx="2620255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 correct answer </a:t>
            </a:r>
            <a:r>
              <a:rPr lang="en-US" u="sng" dirty="0" smtClean="0"/>
              <a:t>always</a:t>
            </a:r>
            <a:r>
              <a:rPr lang="en-US" dirty="0" smtClean="0"/>
              <a:t> has all 3 parts!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41792" y="1504883"/>
            <a:ext cx="2934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Significant Figures (HW 2 </a:t>
            </a:r>
            <a:r>
              <a:rPr lang="en-US" dirty="0" err="1" smtClean="0">
                <a:solidFill>
                  <a:srgbClr val="C00000"/>
                </a:solidFill>
              </a:rPr>
              <a:t>a,b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18928" y="4070047"/>
            <a:ext cx="2727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Next Lecture! (HW 2 </a:t>
            </a:r>
            <a:r>
              <a:rPr lang="en-US" dirty="0" err="1" smtClean="0">
                <a:solidFill>
                  <a:srgbClr val="C00000"/>
                </a:solidFill>
              </a:rPr>
              <a:t>c,d,e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89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915" y="189648"/>
            <a:ext cx="437600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Making Measurements in Science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5556" y="53952"/>
            <a:ext cx="2936621" cy="19537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5915" y="2821089"/>
            <a:ext cx="5076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Guessing a dog’s weight: 70 </a:t>
            </a:r>
            <a:r>
              <a:rPr lang="en-US" sz="2400" dirty="0" err="1" smtClean="0"/>
              <a:t>lbs</a:t>
            </a:r>
            <a:r>
              <a:rPr lang="en-US" sz="2400" dirty="0" smtClean="0"/>
              <a:t> ± 10 </a:t>
            </a:r>
            <a:r>
              <a:rPr lang="en-US" sz="2400" dirty="0" err="1" smtClean="0"/>
              <a:t>lbs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732371" y="2024721"/>
            <a:ext cx="1350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Certain Digit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8260" y="2024721"/>
            <a:ext cx="1594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Uncertain Digit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240461" y="2394053"/>
            <a:ext cx="617838" cy="53824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082805" y="2338448"/>
            <a:ext cx="924673" cy="6062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44341" y="2822778"/>
            <a:ext cx="691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 SF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4371" y="3962030"/>
            <a:ext cx="3630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Using a Scale: 71. </a:t>
            </a:r>
            <a:r>
              <a:rPr lang="en-US" sz="2400" dirty="0" err="1" smtClean="0"/>
              <a:t>lbs</a:t>
            </a:r>
            <a:r>
              <a:rPr lang="en-US" sz="2400" dirty="0" smtClean="0"/>
              <a:t> ± 1 </a:t>
            </a:r>
            <a:r>
              <a:rPr lang="en-US" sz="2400" dirty="0" err="1" smtClean="0"/>
              <a:t>lbs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340977" y="3962029"/>
            <a:ext cx="691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2 SF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371" y="4872136"/>
            <a:ext cx="4860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Using a better Scale: 71.5 </a:t>
            </a:r>
            <a:r>
              <a:rPr lang="en-US" sz="2400" dirty="0" err="1" smtClean="0"/>
              <a:t>lbs</a:t>
            </a:r>
            <a:r>
              <a:rPr lang="en-US" sz="2400" dirty="0" smtClean="0"/>
              <a:t> ± 0.1 </a:t>
            </a:r>
            <a:r>
              <a:rPr lang="en-US" sz="2400" dirty="0" err="1" smtClean="0"/>
              <a:t>lbs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358083" y="4872135"/>
            <a:ext cx="691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3 SF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4371" y="6074860"/>
            <a:ext cx="5515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Using the best Scale: 71.526 </a:t>
            </a:r>
            <a:r>
              <a:rPr lang="en-US" sz="2400" dirty="0" err="1" smtClean="0"/>
              <a:t>lbs</a:t>
            </a:r>
            <a:r>
              <a:rPr lang="en-US" sz="2400" dirty="0" smtClean="0"/>
              <a:t> ± 0.001 </a:t>
            </a:r>
            <a:r>
              <a:rPr lang="en-US" sz="2400" dirty="0" err="1" smtClean="0"/>
              <a:t>lbs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972351" y="6074859"/>
            <a:ext cx="691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5 SF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4371" y="80102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All measurements are experimental and contain </a:t>
            </a:r>
            <a:r>
              <a:rPr lang="en-US" dirty="0" smtClean="0"/>
              <a:t>uncertainty</a:t>
            </a: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Always estimate the last </a:t>
            </a:r>
            <a:r>
              <a:rPr lang="en-US" dirty="0" smtClean="0"/>
              <a:t>digit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Significant Figures (SF) indicate uncertainty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148" y="3056015"/>
            <a:ext cx="2775436" cy="288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523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61950"/>
            <a:ext cx="383156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5 Rules for Significant Figures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942975"/>
            <a:ext cx="6641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measure of the uncertainty in a measurement (an alternative to ± 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6799" y="1431667"/>
            <a:ext cx="7180492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All non-zero digits = SF</a:t>
            </a:r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Captive Zero’s (between SF) = SF</a:t>
            </a:r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Zero at the </a:t>
            </a:r>
            <a:r>
              <a:rPr lang="en-US" sz="2400" u="sng" dirty="0" smtClean="0"/>
              <a:t>end with a decimal </a:t>
            </a:r>
            <a:r>
              <a:rPr lang="en-US" sz="2400" dirty="0" smtClean="0"/>
              <a:t>point = SF</a:t>
            </a:r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Zero at the beginning ≠ SF</a:t>
            </a:r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Zero at the end without a decimal = ambiguous (≠ SF)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019300" y="6140648"/>
            <a:ext cx="858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Trailing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5" y="2832616"/>
            <a:ext cx="2174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Trapped/Sandwiched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19300" y="3990975"/>
            <a:ext cx="858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Trailing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17060" y="5095100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Leading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789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392" y="476250"/>
            <a:ext cx="1962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 1:  	258.05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07392" y="1919585"/>
            <a:ext cx="2273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 2:  	0.000589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898123" y="6174049"/>
            <a:ext cx="3160152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Can you apply all 5 rules?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07390" y="3648670"/>
            <a:ext cx="2117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 3:  	98.0560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07390" y="5205783"/>
            <a:ext cx="2273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 4:  	0.008900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598540" y="476249"/>
            <a:ext cx="1574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 5:  	200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521596" y="1924645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 6:  	200.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598540" y="3648669"/>
            <a:ext cx="1962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 7:  	200.00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88847" y="6389492"/>
            <a:ext cx="5140378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Visit </a:t>
            </a:r>
            <a:r>
              <a:rPr lang="en-US" dirty="0" smtClean="0">
                <a:hlinkClick r:id="rId2"/>
              </a:rPr>
              <a:t>www.chemhaven.org/che101</a:t>
            </a:r>
            <a:r>
              <a:rPr lang="en-US" dirty="0" smtClean="0"/>
              <a:t> for more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757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392" y="476250"/>
            <a:ext cx="1962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 1:  	258.05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07392" y="1919585"/>
            <a:ext cx="2273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 2:  	0.000589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898123" y="6174049"/>
            <a:ext cx="3160152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Can you apply all 5 rules?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07390" y="3648670"/>
            <a:ext cx="2117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 3:  	98.0560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07390" y="5205783"/>
            <a:ext cx="2273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 4:  	0.008900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598540" y="476249"/>
            <a:ext cx="1574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 5:  	200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521596" y="1924645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 6:  	200.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598540" y="3648669"/>
            <a:ext cx="1962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 7:  	200.00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97375" y="995493"/>
            <a:ext cx="3615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5 SF (zero in middle counts)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3736" y="2610183"/>
            <a:ext cx="3763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3 SF (zero in front d/n count)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8248" y="4339268"/>
            <a:ext cx="4795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6 SF (zero at end with decimal count)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7390" y="5758550"/>
            <a:ext cx="44668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4 SF (zero in front does not count, 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zero at end with decimal count)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0061" y="930056"/>
            <a:ext cx="29267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1 SF (zero at end w/o 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decimal do not count)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62533" y="2549902"/>
            <a:ext cx="29267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3 SF (zero at end with 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decimal counts)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34603" y="4311194"/>
            <a:ext cx="32013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5 SF (trapped zero’s count and zero at end with decimal counts)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847" y="6389492"/>
            <a:ext cx="5140378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Visit </a:t>
            </a:r>
            <a:r>
              <a:rPr lang="en-US" dirty="0" smtClean="0">
                <a:hlinkClick r:id="rId2"/>
              </a:rPr>
              <a:t>www.chemhaven.org/che101</a:t>
            </a:r>
            <a:r>
              <a:rPr lang="en-US" dirty="0" smtClean="0"/>
              <a:t> for more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857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775" y="679903"/>
            <a:ext cx="3745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 1:  	Round 25.689 to 3 SF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07392" y="1919585"/>
            <a:ext cx="4211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 2:  	Round 0.0005842 to 2 SF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907648" y="6174049"/>
            <a:ext cx="3160152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Can you combine </a:t>
            </a:r>
            <a:r>
              <a:rPr lang="en-US" sz="1600" u="sng" dirty="0" smtClean="0"/>
              <a:t>ALL</a:t>
            </a:r>
            <a:r>
              <a:rPr lang="en-US" sz="1600" dirty="0" smtClean="0"/>
              <a:t> the rules?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07390" y="3648670"/>
            <a:ext cx="4056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 3:  	Round 25.00589 to 4 SF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36472" y="5146922"/>
            <a:ext cx="4080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Ex 4:  	Round 3.480 x 10</a:t>
            </a:r>
            <a:r>
              <a:rPr lang="en-US" sz="2400" baseline="30000" dirty="0" smtClean="0"/>
              <a:t>5</a:t>
            </a:r>
            <a:r>
              <a:rPr lang="en-US" sz="2400" dirty="0" smtClean="0"/>
              <a:t> to 2 SF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270401" y="574386"/>
            <a:ext cx="3565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 5:  	6.895 x 10</a:t>
            </a:r>
            <a:r>
              <a:rPr lang="en-US" sz="2400" baseline="30000" dirty="0" smtClean="0"/>
              <a:t>-15</a:t>
            </a:r>
            <a:r>
              <a:rPr lang="en-US" sz="2400" dirty="0" smtClean="0"/>
              <a:t> to 3 SF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521596" y="1837076"/>
            <a:ext cx="2635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 6:  	3000 to 4 SF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598540" y="3648670"/>
            <a:ext cx="2635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 7:  	3000 to 2 SF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04775" y="71401"/>
            <a:ext cx="257487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SF + SN + Rounding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88847" y="6389492"/>
            <a:ext cx="5140378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Visit </a:t>
            </a:r>
            <a:r>
              <a:rPr lang="en-US" dirty="0" smtClean="0">
                <a:hlinkClick r:id="rId2"/>
              </a:rPr>
              <a:t>www.chemhaven.org/che101</a:t>
            </a:r>
            <a:r>
              <a:rPr lang="en-US" dirty="0" smtClean="0"/>
              <a:t> for more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40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775" y="679903"/>
            <a:ext cx="3745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 1:  	Round 25.689 to 3 SF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07392" y="1919585"/>
            <a:ext cx="4211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 2:  	Round 0.0005842 to 2 SF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07390" y="3648670"/>
            <a:ext cx="4056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 3:  	Round 25.00589 to 4 SF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36472" y="5146922"/>
            <a:ext cx="4080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Ex 4:  	Round 3.480 x 10</a:t>
            </a:r>
            <a:r>
              <a:rPr lang="en-US" sz="2400" baseline="30000" dirty="0" smtClean="0"/>
              <a:t>5</a:t>
            </a:r>
            <a:r>
              <a:rPr lang="en-US" sz="2400" dirty="0" smtClean="0"/>
              <a:t> to 2 SF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270401" y="574386"/>
            <a:ext cx="3565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 5:  	6.895 x 10</a:t>
            </a:r>
            <a:r>
              <a:rPr lang="en-US" sz="2400" baseline="30000" dirty="0" smtClean="0"/>
              <a:t>-15</a:t>
            </a:r>
            <a:r>
              <a:rPr lang="en-US" sz="2400" dirty="0" smtClean="0"/>
              <a:t> to 3 SF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521596" y="1924645"/>
            <a:ext cx="2635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 6:  	3000 to 4 SF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598540" y="3648669"/>
            <a:ext cx="2635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 7:  	3000 to 2 SF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43736" y="1176905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25.7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3736" y="2610509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0.00058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0504" y="4345313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25.01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0504" y="5778080"/>
            <a:ext cx="1327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3.5 </a:t>
            </a:r>
            <a:r>
              <a:rPr lang="en-US" sz="2400" dirty="0">
                <a:solidFill>
                  <a:srgbClr val="C00000"/>
                </a:solidFill>
              </a:rPr>
              <a:t>x 10</a:t>
            </a:r>
            <a:r>
              <a:rPr lang="en-US" sz="2400" baseline="30000" dirty="0">
                <a:solidFill>
                  <a:srgbClr val="C00000"/>
                </a:solidFill>
              </a:rPr>
              <a:t>5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98596" y="1199643"/>
            <a:ext cx="1580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6.90 x 10</a:t>
            </a:r>
            <a:r>
              <a:rPr lang="en-US" sz="2400" baseline="30000" dirty="0" smtClean="0">
                <a:solidFill>
                  <a:srgbClr val="C00000"/>
                </a:solidFill>
              </a:rPr>
              <a:t>-15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98540" y="2584372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3000.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34603" y="4311194"/>
            <a:ext cx="3201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3.0 x 10</a:t>
            </a:r>
            <a:r>
              <a:rPr lang="en-US" sz="2400" baseline="30000" dirty="0" smtClean="0">
                <a:solidFill>
                  <a:srgbClr val="C00000"/>
                </a:solidFill>
              </a:rPr>
              <a:t>+3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775" y="71401"/>
            <a:ext cx="257487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SF + SN + Rounding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88847" y="6389492"/>
            <a:ext cx="5140378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Visit </a:t>
            </a:r>
            <a:r>
              <a:rPr lang="en-US" dirty="0" smtClean="0">
                <a:hlinkClick r:id="rId2"/>
              </a:rPr>
              <a:t>www.chemhaven.org/che101</a:t>
            </a:r>
            <a:r>
              <a:rPr lang="en-US" dirty="0" smtClean="0"/>
              <a:t> for more practice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907648" y="6174049"/>
            <a:ext cx="3160152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Can you combine </a:t>
            </a:r>
            <a:r>
              <a:rPr lang="en-US" sz="1600" u="sng" dirty="0" smtClean="0"/>
              <a:t>ALL</a:t>
            </a:r>
            <a:r>
              <a:rPr lang="en-US" sz="1600" dirty="0" smtClean="0"/>
              <a:t> the rules?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4565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150" y="3355670"/>
            <a:ext cx="5145490" cy="34166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2000" t="11481" r="2857" b="12963"/>
          <a:stretch/>
        </p:blipFill>
        <p:spPr>
          <a:xfrm>
            <a:off x="6591300" y="44494"/>
            <a:ext cx="2421340" cy="31262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858" t="11667" r="52285" b="13148"/>
          <a:stretch/>
        </p:blipFill>
        <p:spPr>
          <a:xfrm>
            <a:off x="3762644" y="92188"/>
            <a:ext cx="2380981" cy="30785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92188"/>
            <a:ext cx="3495944" cy="668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00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250" y="252376"/>
            <a:ext cx="531844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smtClean="0"/>
              <a:t>Multiplication and Division with SF (M/D)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5250" y="6096595"/>
            <a:ext cx="5140378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Visit </a:t>
            </a:r>
            <a:r>
              <a:rPr lang="en-US" dirty="0" smtClean="0">
                <a:hlinkClick r:id="rId2"/>
              </a:rPr>
              <a:t>www.chemhaven.org/che101</a:t>
            </a:r>
            <a:r>
              <a:rPr lang="en-US" dirty="0" smtClean="0"/>
              <a:t> for more practice or watch Khan Academy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47850" y="951482"/>
            <a:ext cx="5222392" cy="83099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Round the result to the number of SF as </a:t>
            </a:r>
          </a:p>
          <a:p>
            <a:r>
              <a:rPr lang="en-US" sz="2400" dirty="0" smtClean="0"/>
              <a:t>the number with the least number of SF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907648" y="6174049"/>
            <a:ext cx="3160152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Can you M/D with SF?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59878" y="2355828"/>
            <a:ext cx="2494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 1:		(25.480)(26.3)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4000" y="4182281"/>
            <a:ext cx="2888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 2:		(3.8 x 10</a:t>
            </a:r>
            <a:r>
              <a:rPr lang="en-US" baseline="30000" dirty="0" smtClean="0"/>
              <a:t>-8</a:t>
            </a:r>
            <a:r>
              <a:rPr lang="en-US" dirty="0" smtClean="0"/>
              <a:t>)(2254.8)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949149" y="4111571"/>
                <a:ext cx="1673856" cy="616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Ex 4: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10.00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5.00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149" y="4111571"/>
                <a:ext cx="1673856" cy="616964"/>
              </a:xfrm>
              <a:prstGeom prst="rect">
                <a:avLst/>
              </a:prstGeom>
              <a:blipFill>
                <a:blip r:embed="rId3"/>
                <a:stretch>
                  <a:fillRect l="-3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949149" y="2259023"/>
                <a:ext cx="2257028" cy="672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Ex 3: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2.950 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280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149" y="2259023"/>
                <a:ext cx="2257028" cy="672748"/>
              </a:xfrm>
              <a:prstGeom prst="rect">
                <a:avLst/>
              </a:prstGeom>
              <a:blipFill>
                <a:blip r:embed="rId4"/>
                <a:stretch>
                  <a:fillRect l="-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5233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250" y="252376"/>
            <a:ext cx="531844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Multiplication and Division with SF (M/D)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5250" y="6096595"/>
            <a:ext cx="5140378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Visit </a:t>
            </a:r>
            <a:r>
              <a:rPr lang="en-US" dirty="0" smtClean="0">
                <a:hlinkClick r:id="rId2"/>
              </a:rPr>
              <a:t>www.chemhaven.org/che101</a:t>
            </a:r>
            <a:r>
              <a:rPr lang="en-US" dirty="0" smtClean="0"/>
              <a:t> for more practice or watch Khan Academy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47850" y="951482"/>
            <a:ext cx="5222392" cy="83099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Round the result to the number of SF as </a:t>
            </a:r>
          </a:p>
          <a:p>
            <a:r>
              <a:rPr lang="en-US" sz="2400" dirty="0" smtClean="0"/>
              <a:t>the number with the least number of SF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907648" y="6174049"/>
            <a:ext cx="3160152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Can you M/D with SF?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59878" y="2355828"/>
            <a:ext cx="2494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 1:		(25.480)(26.3)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4000" y="4182281"/>
            <a:ext cx="2888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 2:		(3.8 x 10</a:t>
            </a:r>
            <a:r>
              <a:rPr lang="en-US" baseline="30000" dirty="0" smtClean="0"/>
              <a:t>-8</a:t>
            </a:r>
            <a:r>
              <a:rPr lang="en-US" dirty="0" smtClean="0"/>
              <a:t>)(2254.8)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949149" y="4111571"/>
                <a:ext cx="1673856" cy="616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Ex 4: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10.00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5.00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149" y="4111571"/>
                <a:ext cx="1673856" cy="616964"/>
              </a:xfrm>
              <a:prstGeom prst="rect">
                <a:avLst/>
              </a:prstGeom>
              <a:blipFill>
                <a:blip r:embed="rId3"/>
                <a:stretch>
                  <a:fillRect l="-3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949149" y="2259023"/>
                <a:ext cx="2257028" cy="672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Ex 3: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2.950 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280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149" y="2259023"/>
                <a:ext cx="2257028" cy="672748"/>
              </a:xfrm>
              <a:prstGeom prst="rect">
                <a:avLst/>
              </a:prstGeom>
              <a:blipFill>
                <a:blip r:embed="rId4"/>
                <a:stretch>
                  <a:fillRect l="-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59878" y="3067676"/>
            <a:ext cx="29883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670.124 round to 3 SF 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670.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250" y="5012935"/>
            <a:ext cx="3736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8.56824 x 10</a:t>
            </a:r>
            <a:r>
              <a:rPr lang="en-US" sz="2400" baseline="30000" dirty="0" smtClean="0">
                <a:solidFill>
                  <a:srgbClr val="00B0F0"/>
                </a:solidFill>
              </a:rPr>
              <a:t>-5</a:t>
            </a:r>
            <a:r>
              <a:rPr lang="en-US" sz="2400" dirty="0" smtClean="0">
                <a:solidFill>
                  <a:srgbClr val="00B0F0"/>
                </a:solidFill>
              </a:rPr>
              <a:t> round to 2 SF 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8.6 x 10</a:t>
            </a:r>
            <a:r>
              <a:rPr lang="en-US" sz="2400" baseline="30000" dirty="0" smtClean="0">
                <a:solidFill>
                  <a:srgbClr val="C00000"/>
                </a:solidFill>
              </a:rPr>
              <a:t>-5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12802" y="3012043"/>
            <a:ext cx="3632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F0"/>
                </a:solidFill>
              </a:rPr>
              <a:t>1053.571429 round to 2 SF </a:t>
            </a:r>
            <a:r>
              <a:rPr lang="en-US" sz="2400" dirty="0" smtClean="0">
                <a:solidFill>
                  <a:srgbClr val="C00000"/>
                </a:solidFill>
              </a:rPr>
              <a:t>1100 or 1.1 x 10</a:t>
            </a:r>
            <a:r>
              <a:rPr lang="en-US" sz="2400" baseline="30000" dirty="0" smtClean="0">
                <a:solidFill>
                  <a:srgbClr val="C00000"/>
                </a:solidFill>
              </a:rPr>
              <a:t>3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2790" y="4997066"/>
            <a:ext cx="438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2 but you need 3 SF so add zero’s 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2.00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813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519" y="191122"/>
            <a:ext cx="7050713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Why are numbers so important in Science (Chemistry)?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27456" y="2974234"/>
            <a:ext cx="5167930" cy="2351842"/>
            <a:chOff x="829700" y="3761065"/>
            <a:chExt cx="5167930" cy="235184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9700" y="4162425"/>
              <a:ext cx="2409371" cy="158115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267188" y="5743575"/>
              <a:ext cx="1534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0-60 in 5.5 sec</a:t>
              </a:r>
              <a:endParaRPr lang="en-US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30630" y="4191000"/>
              <a:ext cx="2667000" cy="155257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821497" y="5743575"/>
              <a:ext cx="1534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0-60 in 2.1 sec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519847" y="3761065"/>
              <a:ext cx="22160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Which car is “faster”?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22156" y="5323748"/>
            <a:ext cx="3390894" cy="1383567"/>
            <a:chOff x="1323975" y="1512033"/>
            <a:chExt cx="3390894" cy="1383567"/>
          </a:xfrm>
        </p:grpSpPr>
        <p:sp>
          <p:nvSpPr>
            <p:cNvPr id="4" name="Rectangle 3"/>
            <p:cNvSpPr/>
            <p:nvPr/>
          </p:nvSpPr>
          <p:spPr>
            <a:xfrm>
              <a:off x="1323975" y="1952625"/>
              <a:ext cx="1038225" cy="94297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519660" y="1952623"/>
              <a:ext cx="1038225" cy="942975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676644" y="1952623"/>
              <a:ext cx="1038225" cy="942975"/>
            </a:xfrm>
            <a:prstGeom prst="rect">
              <a:avLst/>
            </a:prstGeom>
            <a:solidFill>
              <a:srgbClr val="BC3004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709529" y="1512033"/>
              <a:ext cx="26584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Which box is colored </a:t>
              </a:r>
              <a:r>
                <a:rPr lang="en-US" dirty="0" smtClean="0"/>
                <a:t>red? </a:t>
              </a:r>
              <a:endParaRPr lang="en-US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285178" y="830099"/>
            <a:ext cx="18493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Go buy </a:t>
            </a:r>
            <a:r>
              <a:rPr lang="en-US" dirty="0"/>
              <a:t>a “big” TV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6544" y="1336684"/>
            <a:ext cx="2847975" cy="1600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4648" y="1334331"/>
            <a:ext cx="2374394" cy="15765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519" y="1330289"/>
            <a:ext cx="2383506" cy="167201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733708" y="5323748"/>
            <a:ext cx="4283128" cy="147732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Chapter 1.4</a:t>
            </a:r>
          </a:p>
          <a:p>
            <a:r>
              <a:rPr lang="en-US" dirty="0" smtClean="0"/>
              <a:t>“Measurements provide much of the information that informs the hypotheses, theories, and laws describing the behavior of matter and energy … in chemistry”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584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250" y="252376"/>
            <a:ext cx="497161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Addition and Subtraction with SF (A/S)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5250" y="6096595"/>
            <a:ext cx="5140378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Visit </a:t>
            </a:r>
            <a:r>
              <a:rPr lang="en-US" dirty="0" smtClean="0">
                <a:hlinkClick r:id="rId2"/>
              </a:rPr>
              <a:t>www.chemhaven.org/che101</a:t>
            </a:r>
            <a:r>
              <a:rPr lang="en-US" dirty="0" smtClean="0"/>
              <a:t> for more practice or watch Khan Academy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0821" y="907647"/>
            <a:ext cx="7541423" cy="193899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Round the result to the least precise place value (left most)</a:t>
            </a:r>
          </a:p>
          <a:p>
            <a:pPr algn="ctr"/>
            <a:r>
              <a:rPr lang="en-US" sz="2400" dirty="0"/>
              <a:t>o</a:t>
            </a:r>
            <a:r>
              <a:rPr lang="en-US" sz="2400" dirty="0" smtClean="0"/>
              <a:t>r </a:t>
            </a:r>
          </a:p>
          <a:p>
            <a:pPr algn="ctr"/>
            <a:r>
              <a:rPr lang="en-US" sz="2400" dirty="0" smtClean="0"/>
              <a:t>Round at the last significant digit</a:t>
            </a:r>
          </a:p>
          <a:p>
            <a:pPr algn="ctr"/>
            <a:r>
              <a:rPr lang="en-US" sz="2400" dirty="0"/>
              <a:t>o</a:t>
            </a:r>
            <a:r>
              <a:rPr lang="en-US" sz="2400" dirty="0" smtClean="0"/>
              <a:t>r </a:t>
            </a:r>
          </a:p>
          <a:p>
            <a:pPr algn="ctr"/>
            <a:r>
              <a:rPr lang="en-US" sz="2400" dirty="0" smtClean="0"/>
              <a:t>Round to the fewest decimals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907648" y="6174049"/>
            <a:ext cx="3160152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Can you A/S with SF?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30821" y="385060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 1:	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94136" y="3880935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25.895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672645" y="408154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161456" y="4141491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8.5</a:t>
            </a:r>
            <a:endParaRPr lang="en-US" sz="24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672645" y="4543205"/>
            <a:ext cx="14740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003660" y="4489597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34.395</a:t>
            </a:r>
            <a:endParaRPr lang="en-US" sz="2400" dirty="0"/>
          </a:p>
        </p:txBody>
      </p:sp>
      <p:sp>
        <p:nvSpPr>
          <p:cNvPr id="20" name="Up Arrow 19"/>
          <p:cNvSpPr/>
          <p:nvPr/>
        </p:nvSpPr>
        <p:spPr>
          <a:xfrm flipV="1">
            <a:off x="2413003" y="3656342"/>
            <a:ext cx="220380" cy="2845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011199" y="4944659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34.4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5727262"/>
            <a:ext cx="138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*not least SF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223362" y="375622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 2:	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005254" y="3703708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25,000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6160746" y="4018758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1,555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822192" y="3934540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</a:t>
            </a:r>
            <a:endParaRPr lang="en-US" sz="24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5789471" y="4444408"/>
            <a:ext cx="14740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053345" y="4389426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23,445</a:t>
            </a:r>
            <a:endParaRPr lang="en-US" sz="2400" dirty="0"/>
          </a:p>
        </p:txBody>
      </p:sp>
      <p:sp>
        <p:nvSpPr>
          <p:cNvPr id="29" name="Up Arrow 28"/>
          <p:cNvSpPr/>
          <p:nvPr/>
        </p:nvSpPr>
        <p:spPr>
          <a:xfrm flipV="1">
            <a:off x="6167499" y="3449410"/>
            <a:ext cx="220380" cy="2845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053344" y="4851091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23,000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030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04775" y="71401"/>
            <a:ext cx="188340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Extra Practice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907648" y="6174049"/>
            <a:ext cx="3160152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Can you combine </a:t>
            </a:r>
            <a:r>
              <a:rPr lang="en-US" sz="1600" u="sng" dirty="0" smtClean="0"/>
              <a:t>ALL</a:t>
            </a:r>
            <a:r>
              <a:rPr lang="en-US" sz="1600" dirty="0" smtClean="0"/>
              <a:t> the rules?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178371" y="116455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 1:	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441686" y="1194885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1.2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1090659" y="136868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1312454" y="1438296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15.25</a:t>
            </a:r>
            <a:endParaRPr lang="en-US" sz="24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120195" y="1857155"/>
            <a:ext cx="14740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26884" y="398395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 2:	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269867" y="4014347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0.0031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1039172" y="418808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1274120" y="4290401"/>
            <a:ext cx="1350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0.002538</a:t>
            </a:r>
            <a:endParaRPr lang="en-US" sz="2400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068708" y="4676555"/>
            <a:ext cx="14740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940871" y="116409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 3:	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055587" y="1117930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15,325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5853159" y="1368228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-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16668" y="1438295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1,200</a:t>
            </a:r>
            <a:endParaRPr lang="en-US" sz="2400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5882695" y="1856697"/>
            <a:ext cx="14740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617705" y="384275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 4: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41033" y="3842754"/>
            <a:ext cx="1321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3.5 x 10</a:t>
            </a:r>
            <a:r>
              <a:rPr lang="en-US" sz="2400" baseline="30000" dirty="0" smtClean="0"/>
              <a:t>-4</a:t>
            </a:r>
            <a:endParaRPr lang="en-US" sz="2400" dirty="0"/>
          </a:p>
        </p:txBody>
      </p:sp>
      <p:sp>
        <p:nvSpPr>
          <p:cNvPr id="53" name="TextBox 52"/>
          <p:cNvSpPr txBox="1"/>
          <p:nvPr/>
        </p:nvSpPr>
        <p:spPr>
          <a:xfrm>
            <a:off x="5541033" y="4196051"/>
            <a:ext cx="1476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1.23 x 10</a:t>
            </a:r>
            <a:r>
              <a:rPr lang="en-US" sz="2400" baseline="30000" dirty="0" smtClean="0"/>
              <a:t>-5</a:t>
            </a:r>
            <a:endParaRPr lang="en-US" sz="2400" dirty="0"/>
          </a:p>
        </p:txBody>
      </p:sp>
      <p:sp>
        <p:nvSpPr>
          <p:cNvPr id="55" name="Rectangle 54"/>
          <p:cNvSpPr/>
          <p:nvPr/>
        </p:nvSpPr>
        <p:spPr>
          <a:xfrm>
            <a:off x="5371655" y="3991696"/>
            <a:ext cx="279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-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5511277" y="4608003"/>
            <a:ext cx="14740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8354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04775" y="71401"/>
            <a:ext cx="188340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Extra Practice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907648" y="6174049"/>
            <a:ext cx="3160152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Can you combine </a:t>
            </a:r>
            <a:r>
              <a:rPr lang="en-US" sz="1600" u="sng" dirty="0" smtClean="0"/>
              <a:t>ALL</a:t>
            </a:r>
            <a:r>
              <a:rPr lang="en-US" sz="1600" dirty="0" smtClean="0"/>
              <a:t> the rules?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178371" y="116455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 1:	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441686" y="1194885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1.2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1090659" y="136868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1312454" y="1438296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15.25</a:t>
            </a:r>
            <a:endParaRPr lang="en-US" sz="24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120195" y="1857155"/>
            <a:ext cx="14740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312453" y="1796944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16.45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27" name="Up Arrow 26"/>
          <p:cNvSpPr/>
          <p:nvPr/>
        </p:nvSpPr>
        <p:spPr>
          <a:xfrm flipV="1">
            <a:off x="1715908" y="964100"/>
            <a:ext cx="220380" cy="2845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363940" y="2258609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16.5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6884" y="398395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 2:	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269867" y="4014347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0.0031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1039172" y="418808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1274120" y="4290401"/>
            <a:ext cx="1350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0.002538</a:t>
            </a:r>
            <a:endParaRPr lang="en-US" sz="2400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068708" y="4676555"/>
            <a:ext cx="14740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269867" y="4608003"/>
            <a:ext cx="1350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0.005638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35" name="Up Arrow 34"/>
          <p:cNvSpPr/>
          <p:nvPr/>
        </p:nvSpPr>
        <p:spPr>
          <a:xfrm flipV="1">
            <a:off x="2014279" y="3725633"/>
            <a:ext cx="220380" cy="2845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286182" y="5036576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0.0056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40871" y="116409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 3:	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055587" y="1117930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15,325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5853159" y="1368228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-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16668" y="1438295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1,200</a:t>
            </a:r>
            <a:endParaRPr lang="en-US" sz="2400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5882695" y="1856697"/>
            <a:ext cx="14740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074953" y="1796486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14,125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43" name="Up Arrow 42"/>
          <p:cNvSpPr/>
          <p:nvPr/>
        </p:nvSpPr>
        <p:spPr>
          <a:xfrm flipV="1">
            <a:off x="6484296" y="879553"/>
            <a:ext cx="220380" cy="2845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6100169" y="2209995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14,000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17705" y="384275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 4: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41033" y="3842754"/>
            <a:ext cx="1321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3.5 x 10</a:t>
            </a:r>
            <a:r>
              <a:rPr lang="en-US" sz="2400" baseline="30000" dirty="0" smtClean="0"/>
              <a:t>-4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7217089" y="4059568"/>
            <a:ext cx="279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-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541033" y="4196051"/>
            <a:ext cx="1476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1.23 x 10</a:t>
            </a:r>
            <a:r>
              <a:rPr lang="en-US" sz="2400" baseline="30000" dirty="0" smtClean="0"/>
              <a:t>-5</a:t>
            </a:r>
            <a:endParaRPr lang="en-US" sz="2400" dirty="0"/>
          </a:p>
        </p:txBody>
      </p:sp>
      <p:sp>
        <p:nvSpPr>
          <p:cNvPr id="54" name="TextBox 53"/>
          <p:cNvSpPr txBox="1"/>
          <p:nvPr/>
        </p:nvSpPr>
        <p:spPr>
          <a:xfrm>
            <a:off x="7356711" y="3803001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0.00035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371655" y="3991696"/>
            <a:ext cx="279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-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390496" y="4185536"/>
            <a:ext cx="1505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0.0000123</a:t>
            </a:r>
            <a:endParaRPr lang="en-US" sz="2400" dirty="0">
              <a:solidFill>
                <a:srgbClr val="00B0F0"/>
              </a:solidFill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5511277" y="4608003"/>
            <a:ext cx="14740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356711" y="4596381"/>
            <a:ext cx="14740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443415" y="4516154"/>
            <a:ext cx="1505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0.0003377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439162" y="4923550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0.00034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61" name="Up Arrow 60"/>
          <p:cNvSpPr/>
          <p:nvPr/>
        </p:nvSpPr>
        <p:spPr>
          <a:xfrm flipV="1">
            <a:off x="8234104" y="3563708"/>
            <a:ext cx="220380" cy="2845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93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225" y="286315"/>
            <a:ext cx="2055756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Exact Numbers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647950" y="241161"/>
            <a:ext cx="60630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 not have uncertainty associated with them </a:t>
            </a:r>
          </a:p>
          <a:p>
            <a:r>
              <a:rPr lang="en-US" sz="2400" dirty="0" smtClean="0"/>
              <a:t>therefore do not have SF (or are considered to have an infinite number of SF)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85775" y="1638300"/>
            <a:ext cx="557639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Counting (if its possible to count exactly)</a:t>
            </a:r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Definitions (or Conversion Factors)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119372" y="2352675"/>
            <a:ext cx="37203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10 people in a room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It took 5 hours to finish a job</a:t>
            </a:r>
          </a:p>
          <a:p>
            <a:endParaRPr lang="en-US" dirty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100,000 people live in Grand Junction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4103" y="4512766"/>
            <a:ext cx="240213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12 in = 1 </a:t>
            </a:r>
            <a:r>
              <a:rPr lang="en-US" dirty="0" err="1" smtClean="0">
                <a:solidFill>
                  <a:srgbClr val="00B0F0"/>
                </a:solidFill>
              </a:rPr>
              <a:t>ft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1 mile = 5280 </a:t>
            </a:r>
            <a:r>
              <a:rPr lang="en-US" dirty="0" err="1" smtClean="0">
                <a:solidFill>
                  <a:srgbClr val="00B0F0"/>
                </a:solidFill>
              </a:rPr>
              <a:t>ft</a:t>
            </a:r>
            <a:endParaRPr lang="en-US" dirty="0" smtClean="0">
              <a:solidFill>
                <a:srgbClr val="00B0F0"/>
              </a:solidFill>
            </a:endParaRPr>
          </a:p>
          <a:p>
            <a:endParaRPr lang="en-US" dirty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1 gallon = 3.785 L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1 gallon = 3.78541178 L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250" y="6096595"/>
            <a:ext cx="3838575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KISS – </a:t>
            </a:r>
            <a:r>
              <a:rPr lang="en-US" dirty="0" smtClean="0"/>
              <a:t>we will assume Conversion Factors all have infinite number of SF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95438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519" y="191122"/>
            <a:ext cx="247702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Scientific </a:t>
            </a:r>
            <a:r>
              <a:rPr lang="en-US" sz="2400" dirty="0" smtClean="0"/>
              <a:t>Notation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778" y="3975421"/>
            <a:ext cx="4614286" cy="20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7906" y="3460470"/>
            <a:ext cx="20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Mass of an electron: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074" y="3975421"/>
            <a:ext cx="1778572" cy="221429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5456255" y="3919416"/>
            <a:ext cx="926960" cy="33343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25951" t="166"/>
          <a:stretch/>
        </p:blipFill>
        <p:spPr>
          <a:xfrm>
            <a:off x="689778" y="2187380"/>
            <a:ext cx="3800549" cy="3611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5129" y="2241768"/>
            <a:ext cx="1261123" cy="326005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4779248" y="2215058"/>
            <a:ext cx="926960" cy="33343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/>
          <p:cNvSpPr txBox="1"/>
          <p:nvPr/>
        </p:nvSpPr>
        <p:spPr>
          <a:xfrm>
            <a:off x="637906" y="1848880"/>
            <a:ext cx="1919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 atoms in 1 mole:</a:t>
            </a:r>
          </a:p>
        </p:txBody>
      </p:sp>
      <p:sp>
        <p:nvSpPr>
          <p:cNvPr id="3" name="Rectangle 2"/>
          <p:cNvSpPr/>
          <p:nvPr/>
        </p:nvSpPr>
        <p:spPr>
          <a:xfrm>
            <a:off x="207248" y="712252"/>
            <a:ext cx="70490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ow </a:t>
            </a:r>
            <a:r>
              <a:rPr lang="en-US" dirty="0"/>
              <a:t>to represent very small and very </a:t>
            </a:r>
            <a:r>
              <a:rPr lang="en-US" dirty="0" smtClean="0"/>
              <a:t>large numbers </a:t>
            </a:r>
            <a:r>
              <a:rPr lang="en-US" dirty="0"/>
              <a:t>in a compact form</a:t>
            </a:r>
          </a:p>
        </p:txBody>
      </p:sp>
    </p:spTree>
    <p:extLst>
      <p:ext uri="{BB962C8B-B14F-4D97-AF65-F5344CB8AC3E}">
        <p14:creationId xmlns:p14="http://schemas.microsoft.com/office/powerpoint/2010/main" val="1824326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190" y="1017148"/>
            <a:ext cx="3552381" cy="222857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515785" y="920829"/>
            <a:ext cx="4507837" cy="1015664"/>
            <a:chOff x="3789851" y="1308742"/>
            <a:chExt cx="4507837" cy="1015664"/>
          </a:xfrm>
        </p:grpSpPr>
        <p:sp>
          <p:nvSpPr>
            <p:cNvPr id="4" name="TextBox 3"/>
            <p:cNvSpPr txBox="1"/>
            <p:nvPr/>
          </p:nvSpPr>
          <p:spPr>
            <a:xfrm>
              <a:off x="4310743" y="1678075"/>
              <a:ext cx="18421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+ = large number</a:t>
              </a:r>
            </a:p>
            <a:p>
              <a:r>
                <a:rPr lang="en-US" b="1" dirty="0" smtClean="0"/>
                <a:t>- = small number </a:t>
              </a:r>
              <a:endParaRPr lang="en-US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128869" y="1816574"/>
              <a:ext cx="386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or</a:t>
              </a:r>
              <a:endParaRPr lang="en-US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515513" y="1678074"/>
              <a:ext cx="9247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+ = left</a:t>
              </a:r>
            </a:p>
            <a:p>
              <a:r>
                <a:rPr lang="en-US" b="1" dirty="0" smtClean="0"/>
                <a:t>- = right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789851" y="1308742"/>
              <a:ext cx="45078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Number of places the decimal point is moved</a:t>
              </a:r>
              <a:endParaRPr lang="en-US" b="1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50515" y="1059329"/>
            <a:ext cx="3119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Coefficient must be 10 </a:t>
            </a:r>
            <a:r>
              <a:rPr lang="en-US" b="1" dirty="0"/>
              <a:t>&gt;</a:t>
            </a:r>
            <a:r>
              <a:rPr lang="en-US" b="1" dirty="0" smtClean="0"/>
              <a:t> # ≥ 1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0515" y="176194"/>
            <a:ext cx="1693028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Rules for SN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192539" y="5659993"/>
            <a:ext cx="11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6.022e+23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173864" y="6029325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6.022e</a:t>
            </a:r>
            <a:r>
              <a:rPr lang="en-US" baseline="30000" dirty="0" smtClean="0"/>
              <a:t>+23</a:t>
            </a:r>
            <a:endParaRPr lang="en-US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6878848" y="5290661"/>
            <a:ext cx="2035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Alternative Formats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82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10325" y="5954974"/>
            <a:ext cx="2636277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Convert Decimal to SN 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Convert SN to Decimal ?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92892" y="495300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Ex. 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7531" y="3190875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Ex. 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64914" y="3200400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Ex. 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6781" y="495300"/>
            <a:ext cx="2292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Convert 330,251 to SN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6781" y="3200400"/>
            <a:ext cx="3287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Convert 2.508 x 10</a:t>
            </a:r>
            <a:r>
              <a:rPr lang="en-US" baseline="30000" dirty="0" smtClean="0"/>
              <a:t>-4</a:t>
            </a:r>
            <a:r>
              <a:rPr lang="en-US" dirty="0" smtClean="0"/>
              <a:t> to a Decimal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07446" y="3200400"/>
            <a:ext cx="3201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Convert 1.85 x 10</a:t>
            </a:r>
            <a:r>
              <a:rPr lang="en-US" baseline="30000" dirty="0" smtClean="0"/>
              <a:t>+5</a:t>
            </a:r>
            <a:r>
              <a:rPr lang="en-US" dirty="0" smtClean="0"/>
              <a:t> to a Decimal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64914" y="400050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Ex. </a:t>
            </a:r>
            <a:r>
              <a:rPr lang="en-US" dirty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12626" y="400050"/>
            <a:ext cx="3036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Convert 0.000 000 562 4 to SN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3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10325" y="5954974"/>
            <a:ext cx="2636277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Did you double check big/small?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92892" y="495300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Ex. 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7531" y="3190875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Ex. 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64914" y="3200400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Ex. 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6781" y="495300"/>
            <a:ext cx="2292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Convert 330,251 to SN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6781" y="3200400"/>
            <a:ext cx="3287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Convert 2.508 x 10</a:t>
            </a:r>
            <a:r>
              <a:rPr lang="en-US" baseline="30000" dirty="0" smtClean="0"/>
              <a:t>-4</a:t>
            </a:r>
            <a:r>
              <a:rPr lang="en-US" dirty="0" smtClean="0"/>
              <a:t> to a Decimal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07446" y="3200400"/>
            <a:ext cx="3201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Convert 1.85 x 10</a:t>
            </a:r>
            <a:r>
              <a:rPr lang="en-US" baseline="30000" dirty="0" smtClean="0"/>
              <a:t>+5</a:t>
            </a:r>
            <a:r>
              <a:rPr lang="en-US" dirty="0" smtClean="0"/>
              <a:t> to a Decimal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64914" y="400050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Ex. </a:t>
            </a:r>
            <a:r>
              <a:rPr lang="en-US" dirty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12626" y="400050"/>
            <a:ext cx="2866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Convert 0.000 000 560 to SN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6781" y="1335256"/>
            <a:ext cx="1880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3.30251 x 10</a:t>
            </a:r>
            <a:r>
              <a:rPr lang="en-US" sz="2400" baseline="30000" dirty="0" smtClean="0">
                <a:solidFill>
                  <a:srgbClr val="FF0000"/>
                </a:solidFill>
              </a:rPr>
              <a:t>5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90348" y="1269505"/>
            <a:ext cx="1476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5.60 x 10</a:t>
            </a:r>
            <a:r>
              <a:rPr lang="en-US" sz="2400" baseline="30000" dirty="0" smtClean="0">
                <a:solidFill>
                  <a:srgbClr val="FF0000"/>
                </a:solidFill>
              </a:rPr>
              <a:t>-7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22606" y="4288006"/>
            <a:ext cx="1574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0.000 2508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10325" y="4280237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185,000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210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53607"/>
          <a:stretch/>
        </p:blipFill>
        <p:spPr>
          <a:xfrm>
            <a:off x="344419" y="1004834"/>
            <a:ext cx="6114286" cy="13432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4419" y="361742"/>
            <a:ext cx="3099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few more examples…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79" y="2529464"/>
            <a:ext cx="3871966" cy="26899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7241" y="2452812"/>
            <a:ext cx="3814987" cy="264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157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515" y="176194"/>
            <a:ext cx="333424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Rounding Numbers - KISS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47650" y="1057275"/>
            <a:ext cx="3155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≥ 5 round up </a:t>
            </a:r>
          </a:p>
          <a:p>
            <a:r>
              <a:rPr lang="en-US" dirty="0" smtClean="0"/>
              <a:t>&lt; 5 round down (stay the same)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60413" y="1057274"/>
            <a:ext cx="5573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Big Numbers – replace dropped numbers with zero</a:t>
            </a:r>
          </a:p>
          <a:p>
            <a:r>
              <a:rPr lang="en-US" dirty="0" smtClean="0"/>
              <a:t>Small Numbers – drop all numbers after rounded number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0515" y="3133725"/>
            <a:ext cx="3051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 1:  	58.54 rounds to 58.5</a:t>
            </a:r>
          </a:p>
          <a:p>
            <a:r>
              <a:rPr lang="en-US" dirty="0"/>
              <a:t>	</a:t>
            </a:r>
            <a:r>
              <a:rPr lang="en-US" dirty="0" smtClean="0"/>
              <a:t>	58.55 rounds to 58.6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08215" y="3143250"/>
            <a:ext cx="3519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 2:  	0.00589 rounds to 0.0059</a:t>
            </a:r>
          </a:p>
          <a:p>
            <a:r>
              <a:rPr lang="en-US" dirty="0"/>
              <a:t>	</a:t>
            </a:r>
            <a:r>
              <a:rPr lang="en-US" dirty="0" smtClean="0"/>
              <a:t>	0.00583 rounds to 00058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0515" y="5038725"/>
            <a:ext cx="3285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 3:  	28.99 rounds to 29.0</a:t>
            </a:r>
          </a:p>
          <a:p>
            <a:r>
              <a:rPr lang="en-US" dirty="0"/>
              <a:t>	</a:t>
            </a:r>
            <a:r>
              <a:rPr lang="en-US" dirty="0" smtClean="0"/>
              <a:t>	0.0599 rounds to 0.060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07664" y="5038725"/>
            <a:ext cx="5279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 4:  	Round 125.65487 to the nearest hundredths</a:t>
            </a:r>
          </a:p>
          <a:p>
            <a:r>
              <a:rPr lang="en-US" dirty="0"/>
              <a:t>	</a:t>
            </a:r>
            <a:r>
              <a:rPr lang="en-US" dirty="0" smtClean="0"/>
              <a:t>	round to 125.65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926971" y="6193099"/>
            <a:ext cx="3160152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Complete 4 types of problems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28930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8228" y="2055896"/>
            <a:ext cx="3995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	2	3	4	5	6	7	8	9</a:t>
            </a:r>
            <a:endParaRPr lang="en-US" dirty="0"/>
          </a:p>
        </p:txBody>
      </p:sp>
      <p:sp>
        <p:nvSpPr>
          <p:cNvPr id="3" name="Left-Right Arrow 2"/>
          <p:cNvSpPr/>
          <p:nvPr/>
        </p:nvSpPr>
        <p:spPr>
          <a:xfrm>
            <a:off x="2590800" y="2425228"/>
            <a:ext cx="1438275" cy="4095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-Right Arrow 3"/>
          <p:cNvSpPr/>
          <p:nvPr/>
        </p:nvSpPr>
        <p:spPr>
          <a:xfrm>
            <a:off x="4333875" y="1446296"/>
            <a:ext cx="2047875" cy="4095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25154" y="6553200"/>
            <a:ext cx="56188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hlinkClick r:id="rId2"/>
              </a:rPr>
              <a:t>https://www.wyzant.com/resources/blogs/331496/rounding_rules_when_to_round_and_how_do_you_round_5_s_up_or_down</a:t>
            </a:r>
            <a:endParaRPr lang="en-US" sz="800" dirty="0"/>
          </a:p>
        </p:txBody>
      </p:sp>
      <p:sp>
        <p:nvSpPr>
          <p:cNvPr id="6" name="Oval 5"/>
          <p:cNvSpPr/>
          <p:nvPr/>
        </p:nvSpPr>
        <p:spPr>
          <a:xfrm>
            <a:off x="4200525" y="2017796"/>
            <a:ext cx="438150" cy="4455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61230" y="3124424"/>
            <a:ext cx="4557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Should round 5 down/up equally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If the dropped digit is 5 round to even number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61230" y="3890440"/>
            <a:ext cx="4716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25.65 would round to 25.6 (drop b/c 6 is even)</a:t>
            </a:r>
          </a:p>
          <a:p>
            <a:r>
              <a:rPr lang="en-US" dirty="0" smtClean="0"/>
              <a:t>25.75 would round to 25.8 (</a:t>
            </a:r>
            <a:r>
              <a:rPr lang="en-US" dirty="0" err="1" smtClean="0"/>
              <a:t>rnd</a:t>
            </a:r>
            <a:r>
              <a:rPr lang="en-US" dirty="0" smtClean="0"/>
              <a:t> up b/c 8 is even)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2875" y="196928"/>
            <a:ext cx="474405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Rounding – the more correct version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42875" y="6122313"/>
            <a:ext cx="1330378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DON’T USE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THIS RULE!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229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1641</TotalTime>
  <Words>1523</Words>
  <Application>Microsoft Office PowerPoint</Application>
  <PresentationFormat>On-screen Show (4:3)</PresentationFormat>
  <Paragraphs>315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Courier New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48</cp:revision>
  <dcterms:created xsi:type="dcterms:W3CDTF">2020-03-25T15:59:49Z</dcterms:created>
  <dcterms:modified xsi:type="dcterms:W3CDTF">2021-07-31T20:49:21Z</dcterms:modified>
</cp:coreProperties>
</file>