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71" r:id="rId8"/>
    <p:sldId id="272" r:id="rId9"/>
    <p:sldId id="286" r:id="rId10"/>
    <p:sldId id="270" r:id="rId11"/>
    <p:sldId id="287" r:id="rId12"/>
    <p:sldId id="288" r:id="rId13"/>
    <p:sldId id="289" r:id="rId14"/>
    <p:sldId id="273" r:id="rId15"/>
    <p:sldId id="262" r:id="rId16"/>
    <p:sldId id="274" r:id="rId17"/>
    <p:sldId id="263" r:id="rId18"/>
    <p:sldId id="278" r:id="rId19"/>
    <p:sldId id="279" r:id="rId20"/>
    <p:sldId id="280" r:id="rId21"/>
    <p:sldId id="281" r:id="rId22"/>
    <p:sldId id="282" r:id="rId23"/>
    <p:sldId id="264" r:id="rId24"/>
    <p:sldId id="265" r:id="rId25"/>
    <p:sldId id="266" r:id="rId26"/>
    <p:sldId id="268" r:id="rId2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9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2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56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64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2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4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4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7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37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14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006C-EABB-4E65-82FC-C8853E9CD12E}" type="datetimeFigureOut">
              <a:rPr lang="en-US" smtClean="0"/>
              <a:t>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A772-C66D-4CE4-BB15-EACB0A1E0F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/>
        </p:nvSpPr>
        <p:spPr>
          <a:xfrm>
            <a:off x="2209800" y="4572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Chemistry 101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/>
        </p:nvSpPr>
        <p:spPr>
          <a:xfrm>
            <a:off x="2895600" y="180022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Chapter 2</a:t>
            </a:r>
          </a:p>
          <a:p>
            <a:r>
              <a:rPr lang="en-US" dirty="0" smtClean="0"/>
              <a:t>Classifications of Matter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57550" y="4448175"/>
            <a:ext cx="59286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States of Matter – solid, liquid,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Pure substances (Elements and Compounds) and Mixtures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Mixtures – homogeneous and heterogeneous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52105" t="65037" r="26585"/>
          <a:stretch/>
        </p:blipFill>
        <p:spPr>
          <a:xfrm>
            <a:off x="6325686" y="5292412"/>
            <a:ext cx="1303580" cy="15655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60" y="219946"/>
            <a:ext cx="10934818" cy="43561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03702" y="700948"/>
            <a:ext cx="206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Physically Separable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5952" y="787492"/>
            <a:ext cx="2529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Physically Separable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59277"/>
            <a:ext cx="2646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Chemically Separable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555" y="2659277"/>
            <a:ext cx="2186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Chemically Separable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2734" y="1070280"/>
            <a:ext cx="191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Fixed Composition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3702" y="972158"/>
            <a:ext cx="2190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Variable Composition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16526" y="4570138"/>
            <a:ext cx="28814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Uniform Appearance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Same Properties Throughout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 Phase Boundary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48744" y="4570138"/>
            <a:ext cx="2595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Uniform Appearance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Different Properties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Phase Boundary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3240" y="4531062"/>
            <a:ext cx="1873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Separable by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Nuclear Reactions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2933298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Singular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83555" y="2931157"/>
            <a:ext cx="1391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Two or More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t="65865" r="74278"/>
          <a:stretch/>
        </p:blipFill>
        <p:spPr>
          <a:xfrm>
            <a:off x="334281" y="5206081"/>
            <a:ext cx="1696141" cy="16476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340" t="65037"/>
          <a:stretch/>
        </p:blipFill>
        <p:spPr>
          <a:xfrm>
            <a:off x="10571310" y="5171303"/>
            <a:ext cx="1496759" cy="16190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27063" t="65037" r="50994"/>
          <a:stretch/>
        </p:blipFill>
        <p:spPr>
          <a:xfrm>
            <a:off x="3429368" y="5085034"/>
            <a:ext cx="1497372" cy="17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596" y="422031"/>
            <a:ext cx="27278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Extensive Properties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5113" y="1024933"/>
            <a:ext cx="297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Depends</a:t>
            </a:r>
            <a:r>
              <a:rPr lang="en-US" dirty="0"/>
              <a:t> on the amount of matter present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5113" y="1888532"/>
            <a:ext cx="324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Mass, Volume, Heat/Energy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32655" y="323222"/>
            <a:ext cx="267919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Intensive Properties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2172" y="926124"/>
            <a:ext cx="297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Independent</a:t>
            </a:r>
            <a:r>
              <a:rPr lang="en-US" dirty="0"/>
              <a:t> on the amount of matter present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59819" y="1750033"/>
            <a:ext cx="324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Density, Temperature, Specific Heat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62491" t="54421" b="13633"/>
          <a:stretch/>
        </p:blipFill>
        <p:spPr>
          <a:xfrm>
            <a:off x="2490895" y="4010019"/>
            <a:ext cx="2157357" cy="10338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9128" r="42449" b="61274"/>
          <a:stretch/>
        </p:blipFill>
        <p:spPr>
          <a:xfrm>
            <a:off x="6739095" y="2700083"/>
            <a:ext cx="3687066" cy="10669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2469" t="8812" b="60652"/>
          <a:stretch/>
        </p:blipFill>
        <p:spPr>
          <a:xfrm>
            <a:off x="7267704" y="3841651"/>
            <a:ext cx="2409094" cy="11028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t="54381" r="42157" b="13907"/>
          <a:stretch/>
        </p:blipFill>
        <p:spPr>
          <a:xfrm>
            <a:off x="1755114" y="2722228"/>
            <a:ext cx="3628921" cy="11194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246726" y="6300316"/>
            <a:ext cx="4253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*Preferred types of measurements to make</a:t>
            </a:r>
          </a:p>
        </p:txBody>
      </p:sp>
    </p:spTree>
    <p:extLst>
      <p:ext uri="{BB962C8B-B14F-4D97-AF65-F5344CB8AC3E}">
        <p14:creationId xmlns:p14="http://schemas.microsoft.com/office/powerpoint/2010/main" val="415177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5595" y="332435"/>
            <a:ext cx="253460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Physical Properties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7502" y="274603"/>
            <a:ext cx="2687467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Chemical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55113" y="963523"/>
            <a:ext cx="2974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Characteristic of matter </a:t>
            </a:r>
            <a:r>
              <a:rPr lang="en-US" u="sng" dirty="0"/>
              <a:t>not</a:t>
            </a:r>
            <a:r>
              <a:rPr lang="en-US" dirty="0"/>
              <a:t> associated with a change in its chemical composition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35741" y="3869732"/>
            <a:ext cx="2974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in state of or property </a:t>
            </a:r>
            <a:r>
              <a:rPr lang="en-US" u="sng" dirty="0"/>
              <a:t>without</a:t>
            </a:r>
            <a:r>
              <a:rPr lang="en-US" dirty="0"/>
              <a:t> any change in its chemical structure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5594" y="3301573"/>
            <a:ext cx="21714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Physical Change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35741" y="1886854"/>
            <a:ext cx="3245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Density, color, taste, odor, state of matter (s, l, g), hardness, melting/boiling point and electrical conductivity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5742" y="4963567"/>
            <a:ext cx="3603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Melting/Freezing/Evaporation/Condensation, Dissolving, Magnetization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47501" y="831339"/>
            <a:ext cx="297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u="sng" dirty="0"/>
              <a:t>change</a:t>
            </a:r>
            <a:r>
              <a:rPr lang="en-US" dirty="0"/>
              <a:t> of one type of matter to another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93169" y="1828863"/>
            <a:ext cx="3245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Flammability, Toxicity, Acidity, Chemical Reactivity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93169" y="3254058"/>
            <a:ext cx="232435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Chemical Change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60656" y="3919917"/>
            <a:ext cx="2974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produces a </a:t>
            </a:r>
            <a:r>
              <a:rPr lang="en-US" u="sng" dirty="0"/>
              <a:t>new</a:t>
            </a:r>
            <a:r>
              <a:rPr lang="en-US" dirty="0"/>
              <a:t> type of matter (</a:t>
            </a:r>
            <a:r>
              <a:rPr lang="en-US" u="sng" dirty="0"/>
              <a:t>different</a:t>
            </a:r>
            <a:r>
              <a:rPr lang="en-US" dirty="0"/>
              <a:t> structure)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25768" y="4836896"/>
            <a:ext cx="3245618" cy="64633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Rust, Combustion, Cooking, Digesting, Rotting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5742" y="5937964"/>
            <a:ext cx="3147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*Nondestructive and Reversible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25769" y="5826304"/>
            <a:ext cx="288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*Destructive and Irreversible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7813" y="6354048"/>
            <a:ext cx="22315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Break chemical bonds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38787" y="3198457"/>
            <a:ext cx="167513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Chemical Bonds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4208" y="3209239"/>
            <a:ext cx="1622752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Intermolecular </a:t>
            </a:r>
          </a:p>
          <a:p>
            <a:r>
              <a:rPr lang="en-US" dirty="0" smtClean="0"/>
              <a:t>Forces (IMF)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9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5017" y="160775"/>
            <a:ext cx="262276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A harder example…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10" y="622440"/>
            <a:ext cx="8715690" cy="611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5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>
            <a:spLocks noGrp="1"/>
          </p:cNvSpPr>
          <p:nvPr/>
        </p:nvSpPr>
        <p:spPr>
          <a:xfrm>
            <a:off x="2286000" y="4953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Chemistry 101</a:t>
            </a:r>
            <a:endParaRPr lang="en-US" dirty="0"/>
          </a:p>
        </p:txBody>
      </p:sp>
      <p:sp>
        <p:nvSpPr>
          <p:cNvPr id="3" name="Subtitle 4"/>
          <p:cNvSpPr>
            <a:spLocks noGrp="1"/>
          </p:cNvSpPr>
          <p:nvPr/>
        </p:nvSpPr>
        <p:spPr>
          <a:xfrm>
            <a:off x="3467100" y="32766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 smtClean="0"/>
              <a:t>Elements and Compounds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 smtClean="0"/>
              <a:t>Periodic Table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 smtClean="0"/>
              <a:t>States of Elements, Diatomic and Metalloids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 smtClean="0"/>
              <a:t>Ionic and Covalent/Molecular Compounds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100" dirty="0" smtClean="0"/>
              <a:t>Chemical Symbols</a:t>
            </a:r>
          </a:p>
        </p:txBody>
      </p:sp>
      <p:sp>
        <p:nvSpPr>
          <p:cNvPr id="4" name="Rectangle 3"/>
          <p:cNvSpPr/>
          <p:nvPr/>
        </p:nvSpPr>
        <p:spPr>
          <a:xfrm>
            <a:off x="3124200" y="163898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Chapter 2b</a:t>
            </a:r>
          </a:p>
          <a:p>
            <a:pPr algn="ctr"/>
            <a:r>
              <a:rPr lang="en-US" sz="2800" dirty="0"/>
              <a:t>Classifications of Matter</a:t>
            </a:r>
          </a:p>
        </p:txBody>
      </p:sp>
    </p:spTree>
    <p:extLst>
      <p:ext uri="{BB962C8B-B14F-4D97-AF65-F5344CB8AC3E}">
        <p14:creationId xmlns:p14="http://schemas.microsoft.com/office/powerpoint/2010/main" val="94946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74" y="2090055"/>
            <a:ext cx="4784629" cy="33425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42740" y="164532"/>
            <a:ext cx="6554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is the Universe Made up of?</a:t>
            </a:r>
            <a:endParaRPr lang="en-US" sz="3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0223" y="1380103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82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138" y="546369"/>
            <a:ext cx="60312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is the World made up of?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837" y="1383429"/>
            <a:ext cx="4770821" cy="40113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3173" y="6044492"/>
            <a:ext cx="6018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are Humans made up of?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350" y="1296238"/>
            <a:ext cx="5880162" cy="41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713" y="152490"/>
            <a:ext cx="6489682" cy="4321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355" y="411982"/>
            <a:ext cx="50241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Elements: </a:t>
            </a:r>
            <a:r>
              <a:rPr lang="en-US" sz="2400" dirty="0" smtClean="0"/>
              <a:t>Fundamental substance that can not be broken down into simpler substance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Everything is made up of E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Alphabet/Numbers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 smtClean="0"/>
              <a:t>Symbols (1 or 2 letters)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Capitalize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,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L</a:t>
            </a:r>
            <a:r>
              <a:rPr lang="en-US" sz="2400" dirty="0" smtClean="0"/>
              <a:t>ower case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Taken from </a:t>
            </a:r>
            <a:r>
              <a:rPr lang="en-US" sz="2400" dirty="0" err="1" smtClean="0"/>
              <a:t>greek</a:t>
            </a:r>
            <a:r>
              <a:rPr lang="en-US" sz="2400" dirty="0" smtClean="0"/>
              <a:t>/</a:t>
            </a:r>
            <a:r>
              <a:rPr lang="en-US" sz="2400" dirty="0" err="1" smtClean="0"/>
              <a:t>latin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7" y="4579511"/>
            <a:ext cx="8225730" cy="227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92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131" y="2707814"/>
            <a:ext cx="7290209" cy="41501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421" y="0"/>
            <a:ext cx="51962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Know the following: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Alkali Metals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Alkaline Earth Metals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Transition Metals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Actinides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Lanthanides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Halogens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Noble Gases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Representative/Main group elements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272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38" y="2467232"/>
            <a:ext cx="5704704" cy="3308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3248" y="300680"/>
            <a:ext cx="58745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Know the following: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Metalloids (7*) – B, Si, Ge, As, Sb, </a:t>
            </a:r>
            <a:r>
              <a:rPr lang="en-US" sz="2400" dirty="0" err="1" smtClean="0"/>
              <a:t>Te</a:t>
            </a:r>
            <a:r>
              <a:rPr lang="en-US" sz="2400" dirty="0" smtClean="0"/>
              <a:t>, Po/At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Metals (left)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Non-metals (right)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873392"/>
              </p:ext>
            </p:extLst>
          </p:nvPr>
        </p:nvGraphicFramePr>
        <p:xfrm>
          <a:off x="6502124" y="300680"/>
          <a:ext cx="5427915" cy="3688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3805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2019718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1944392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Metals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Nonmetals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State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Solid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Solid/Liquid/Gas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Melting Point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Density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33771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Appearance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 luster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lusterous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52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Conduction (heat/elect)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Good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Poor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3560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Form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Cations</a:t>
                      </a:r>
                    </a:p>
                    <a:p>
                      <a:pPr algn="ctr"/>
                      <a:r>
                        <a:rPr lang="en-US" sz="2000" dirty="0" smtClean="0"/>
                        <a:t>(lose electrons)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Anions</a:t>
                      </a:r>
                    </a:p>
                    <a:p>
                      <a:pPr algn="ctr"/>
                      <a:r>
                        <a:rPr lang="en-US" sz="2000" dirty="0" smtClean="0"/>
                        <a:t>(gain electrons)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5836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2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936" y="770709"/>
            <a:ext cx="4815998" cy="43396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Goals</a:t>
            </a:r>
          </a:p>
          <a:p>
            <a:pPr marL="342900" indent="-342900">
              <a:buAutoNum type="arabicPeriod"/>
            </a:pPr>
            <a:r>
              <a:rPr lang="en-US" dirty="0" smtClean="0"/>
              <a:t>Differentiate </a:t>
            </a:r>
            <a:r>
              <a:rPr lang="en-US" dirty="0" smtClean="0"/>
              <a:t>state of matter (</a:t>
            </a:r>
            <a:r>
              <a:rPr lang="en-US" dirty="0" err="1" smtClean="0"/>
              <a:t>s,l,g</a:t>
            </a:r>
            <a:r>
              <a:rPr lang="en-US" dirty="0" smtClean="0"/>
              <a:t>) based on: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Volume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Shape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Particles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Compressibility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IMF (attractive forces)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Energy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Differentiate Elements, Compounds, Mixtures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Chemical/Physical Separable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Fixed/Variable composition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Differentiate Homo/Hetero-generous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Intensive vs Extensive Properties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Chemical vs Physical Properties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Chemical vs Physical </a:t>
            </a:r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3228" y="159488"/>
            <a:ext cx="1779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Chapter 2a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112071" y="770709"/>
            <a:ext cx="5021055" cy="406265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Goals</a:t>
            </a:r>
          </a:p>
          <a:p>
            <a:pPr marL="342900" indent="-342900">
              <a:buAutoNum type="arabicPeriod"/>
            </a:pPr>
            <a:r>
              <a:rPr lang="en-US" dirty="0" smtClean="0"/>
              <a:t>Definitions – Element, Atom, Compound</a:t>
            </a:r>
          </a:p>
          <a:p>
            <a:pPr marL="342900" indent="-342900">
              <a:buAutoNum type="arabicPeriod"/>
            </a:pPr>
            <a:r>
              <a:rPr lang="en-US" dirty="0" smtClean="0"/>
              <a:t>Periodic Table Nomenclature </a:t>
            </a:r>
            <a:endParaRPr lang="en-US" dirty="0" smtClean="0"/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Alkali Metals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Alkaline Earth Metals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Transition Metals/Representative Elements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Halogens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Noble Gases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Lanthanides/Actinides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Identify Metals, Nonmetals, Metalloids (7)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 smtClean="0"/>
              <a:t>Diatomics</a:t>
            </a:r>
            <a:r>
              <a:rPr lang="en-US" dirty="0" smtClean="0"/>
              <a:t> (7)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Molecular vs Ionic (7)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Basics of chemical formulas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0884" y="159488"/>
            <a:ext cx="1796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Chapter 2b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654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388" y="486031"/>
            <a:ext cx="54373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Know the following: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States of Elements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Gas: H, N, O, F, Cl + noble gases (11)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Liquid: Br, Hg (2)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400" dirty="0" smtClean="0"/>
              <a:t>Solids: all the rest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Diatomic: H, N, O, F, Cl, Br, I (7)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22" y="3237470"/>
            <a:ext cx="5832850" cy="3291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078" t="16752" r="7243" b="15109"/>
          <a:stretch/>
        </p:blipFill>
        <p:spPr>
          <a:xfrm>
            <a:off x="6482537" y="317365"/>
            <a:ext cx="5362833" cy="29656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017" y="3394197"/>
            <a:ext cx="2534936" cy="33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5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135" t="58259"/>
          <a:stretch/>
        </p:blipFill>
        <p:spPr>
          <a:xfrm>
            <a:off x="1964724" y="4472512"/>
            <a:ext cx="2191266" cy="2385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513" t="57895" r="32803"/>
          <a:stretch/>
        </p:blipFill>
        <p:spPr>
          <a:xfrm>
            <a:off x="5165125" y="4417224"/>
            <a:ext cx="1445741" cy="2406269"/>
          </a:xfrm>
          <a:prstGeom prst="rect">
            <a:avLst/>
          </a:prstGeom>
        </p:spPr>
      </p:pic>
      <p:pic>
        <p:nvPicPr>
          <p:cNvPr id="17410" name="Picture 2" descr="Image result for have no fear of ice cold beer chemist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896" y="737747"/>
            <a:ext cx="3855309" cy="382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785985"/>
              </p:ext>
            </p:extLst>
          </p:nvPr>
        </p:nvGraphicFramePr>
        <p:xfrm>
          <a:off x="352577" y="778647"/>
          <a:ext cx="7110904" cy="3779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44595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2458994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3107315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Ionic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Covalent or Molecular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Formed by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Gain/lose</a:t>
                      </a:r>
                      <a:r>
                        <a:rPr lang="en-US" sz="2000" baseline="0" dirty="0" smtClean="0"/>
                        <a:t> electrons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Share electrons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Between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m/nm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nm/nm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8532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Bond Strength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0107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Melting Point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Solubility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86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Conductivity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High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Low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8536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Structure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Lattice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Discrete Molecules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3333346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47134" y="168701"/>
            <a:ext cx="10204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Compound</a:t>
            </a:r>
            <a:r>
              <a:rPr lang="en-US" sz="2400" dirty="0" smtClean="0"/>
              <a:t>: 2 or more E, chemically combined (bonded) in definite proportions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639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78" y="218128"/>
            <a:ext cx="42555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Chemical Formulas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Symbols indicate E present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Subscripts = number of atoms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( ) = groups of atoms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# in front = # of molecules</a:t>
            </a:r>
            <a:endParaRPr lang="en-US" sz="24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4" y="2792626"/>
            <a:ext cx="3915955" cy="252492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540" y="2703329"/>
            <a:ext cx="4952457" cy="328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33" y="271850"/>
            <a:ext cx="10371202" cy="61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3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33" y="271850"/>
            <a:ext cx="10371202" cy="614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83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eta-synthesis.com/webbook/35_pt/wikip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5" y="877328"/>
            <a:ext cx="4438952" cy="507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greenbyre.com/Science_Resources/Resources_files/Periodic%20Teble%20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341" y="766030"/>
            <a:ext cx="5653809" cy="4784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305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557" y="148099"/>
            <a:ext cx="9897021" cy="658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20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296116"/>
              </p:ext>
            </p:extLst>
          </p:nvPr>
        </p:nvGraphicFramePr>
        <p:xfrm>
          <a:off x="301678" y="573665"/>
          <a:ext cx="11326091" cy="3291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53548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1105786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1169582">
                  <a:extLst>
                    <a:ext uri="{9D8B030D-6E8A-4147-A177-3AD203B41FA5}">
                      <a16:colId xmlns:a16="http://schemas.microsoft.com/office/drawing/2014/main" val="3603606087"/>
                    </a:ext>
                  </a:extLst>
                </a:gridCol>
                <a:gridCol w="2296632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  <a:gridCol w="2296633">
                  <a:extLst>
                    <a:ext uri="{9D8B030D-6E8A-4147-A177-3AD203B41FA5}">
                      <a16:colId xmlns:a16="http://schemas.microsoft.com/office/drawing/2014/main" val="4061880808"/>
                    </a:ext>
                  </a:extLst>
                </a:gridCol>
                <a:gridCol w="3503910">
                  <a:extLst>
                    <a:ext uri="{9D8B030D-6E8A-4147-A177-3AD203B41FA5}">
                      <a16:colId xmlns:a16="http://schemas.microsoft.com/office/drawing/2014/main" val="42840036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State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Shape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Volume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/>
                      </a:r>
                      <a:br>
                        <a:rPr lang="en-US" sz="2400" dirty="0" smtClean="0"/>
                      </a:br>
                      <a:r>
                        <a:rPr lang="en-US" sz="2400" dirty="0" smtClean="0"/>
                        <a:t>Particles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Compressibility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IMF/Energy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Solid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Def.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Def.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Ridged, clinging, tightly packed 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Very Low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IMF &gt;&gt; Energy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51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Liquid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Indef.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Def.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Mobile, adhering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IMF </a:t>
                      </a:r>
                      <a:r>
                        <a:rPr lang="en-US" sz="2400" dirty="0" smtClean="0">
                          <a:sym typeface="Symbol" panose="05050102010706020507" pitchFamily="18" charset="2"/>
                        </a:rPr>
                        <a:t> Energy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Gas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Indef.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Indef.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Independent,</a:t>
                      </a:r>
                      <a:r>
                        <a:rPr lang="en-US" sz="2400" baseline="0" dirty="0" smtClean="0"/>
                        <a:t> far apart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High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IMF &lt;&lt;</a:t>
                      </a:r>
                      <a:r>
                        <a:rPr lang="en-US" sz="2400" baseline="0" dirty="0" smtClean="0"/>
                        <a:t> Energy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92" y="4094915"/>
            <a:ext cx="6352381" cy="2580952"/>
          </a:xfrm>
          <a:prstGeom prst="rect">
            <a:avLst/>
          </a:prstGeom>
        </p:spPr>
      </p:pic>
      <p:pic>
        <p:nvPicPr>
          <p:cNvPr id="5" name="Picture 2" descr="http://perso.numericable.fr/vincent.hedberg/thermal/t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081" y="4013424"/>
            <a:ext cx="4745145" cy="27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677696" y="0"/>
            <a:ext cx="42927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Physical States of Matter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6015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29" y="80387"/>
            <a:ext cx="6980952" cy="4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20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41" y="146621"/>
            <a:ext cx="11914300" cy="350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0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875996"/>
              </p:ext>
            </p:extLst>
          </p:nvPr>
        </p:nvGraphicFramePr>
        <p:xfrm>
          <a:off x="363320" y="4544608"/>
          <a:ext cx="5427915" cy="2194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8700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1972217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1736998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Pure Substance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Mixture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Seperable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 Physically Separable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Physical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Composition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Fixed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Variable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 and C Properties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Same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Different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98206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42129"/>
              </p:ext>
            </p:extLst>
          </p:nvPr>
        </p:nvGraphicFramePr>
        <p:xfrm>
          <a:off x="241159" y="343949"/>
          <a:ext cx="621993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1121">
                  <a:extLst>
                    <a:ext uri="{9D8B030D-6E8A-4147-A177-3AD203B41FA5}">
                      <a16:colId xmlns:a16="http://schemas.microsoft.com/office/drawing/2014/main" val="409248155"/>
                    </a:ext>
                  </a:extLst>
                </a:gridCol>
                <a:gridCol w="3908810">
                  <a:extLst>
                    <a:ext uri="{9D8B030D-6E8A-4147-A177-3AD203B41FA5}">
                      <a16:colId xmlns:a16="http://schemas.microsoft.com/office/drawing/2014/main" val="2556843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</a:rPr>
                        <a:t>Pure Substance:</a:t>
                      </a:r>
                      <a:endParaRPr lang="en-US" sz="2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matter with a definite fixed composition chemically mixed together, that can not be physically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separated and has the same physical and chemical properties. 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978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6924"/>
              </p:ext>
            </p:extLst>
          </p:nvPr>
        </p:nvGraphicFramePr>
        <p:xfrm>
          <a:off x="309110" y="2584796"/>
          <a:ext cx="621993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804">
                  <a:extLst>
                    <a:ext uri="{9D8B030D-6E8A-4147-A177-3AD203B41FA5}">
                      <a16:colId xmlns:a16="http://schemas.microsoft.com/office/drawing/2014/main" val="409248155"/>
                    </a:ext>
                  </a:extLst>
                </a:gridCol>
                <a:gridCol w="4875127">
                  <a:extLst>
                    <a:ext uri="{9D8B030D-6E8A-4147-A177-3AD203B41FA5}">
                      <a16:colId xmlns:a16="http://schemas.microsoft.com/office/drawing/2014/main" val="2556843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</a:rPr>
                        <a:t>Mixture:</a:t>
                      </a:r>
                      <a:endParaRPr lang="en-US" sz="2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matter containing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two or more substances physically mixed together with variable composition and variable physical and chemical properties.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9785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65865" r="74278"/>
          <a:stretch/>
        </p:blipFill>
        <p:spPr>
          <a:xfrm>
            <a:off x="6204431" y="529652"/>
            <a:ext cx="1696141" cy="16476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27063" t="65037" r="50994"/>
          <a:stretch/>
        </p:blipFill>
        <p:spPr>
          <a:xfrm>
            <a:off x="8232480" y="480247"/>
            <a:ext cx="1497372" cy="1746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52105" t="65037" r="26585"/>
          <a:stretch/>
        </p:blipFill>
        <p:spPr>
          <a:xfrm>
            <a:off x="6596992" y="2584796"/>
            <a:ext cx="1303580" cy="15655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76340" t="65037"/>
          <a:stretch/>
        </p:blipFill>
        <p:spPr>
          <a:xfrm>
            <a:off x="8353506" y="2531379"/>
            <a:ext cx="1496759" cy="161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6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195007"/>
              </p:ext>
            </p:extLst>
          </p:nvPr>
        </p:nvGraphicFramePr>
        <p:xfrm>
          <a:off x="241160" y="430843"/>
          <a:ext cx="621993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253">
                  <a:extLst>
                    <a:ext uri="{9D8B030D-6E8A-4147-A177-3AD203B41FA5}">
                      <a16:colId xmlns:a16="http://schemas.microsoft.com/office/drawing/2014/main" val="409248155"/>
                    </a:ext>
                  </a:extLst>
                </a:gridCol>
                <a:gridCol w="4712678">
                  <a:extLst>
                    <a:ext uri="{9D8B030D-6E8A-4147-A177-3AD203B41FA5}">
                      <a16:colId xmlns:a16="http://schemas.microsoft.com/office/drawing/2014/main" val="2556843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</a:rPr>
                        <a:t>Element:</a:t>
                      </a:r>
                      <a:endParaRPr lang="en-US" sz="2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Singular (fundamental),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can’t be broken down. (Nuclear Chemistry)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9785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022249"/>
              </p:ext>
            </p:extLst>
          </p:nvPr>
        </p:nvGraphicFramePr>
        <p:xfrm>
          <a:off x="241159" y="3185766"/>
          <a:ext cx="621993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8220">
                  <a:extLst>
                    <a:ext uri="{9D8B030D-6E8A-4147-A177-3AD203B41FA5}">
                      <a16:colId xmlns:a16="http://schemas.microsoft.com/office/drawing/2014/main" val="409248155"/>
                    </a:ext>
                  </a:extLst>
                </a:gridCol>
                <a:gridCol w="4511711">
                  <a:extLst>
                    <a:ext uri="{9D8B030D-6E8A-4147-A177-3AD203B41FA5}">
                      <a16:colId xmlns:a16="http://schemas.microsoft.com/office/drawing/2014/main" val="2556843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</a:rPr>
                        <a:t>Compound:</a:t>
                      </a:r>
                      <a:endParaRPr lang="en-US" sz="2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Two or more elements chemically combined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(Ionic or Molecular)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9785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521632"/>
              </p:ext>
            </p:extLst>
          </p:nvPr>
        </p:nvGraphicFramePr>
        <p:xfrm>
          <a:off x="6584925" y="230186"/>
          <a:ext cx="5427915" cy="158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8700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1972217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1736998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Element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Compound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 smtClean="0"/>
                        <a:t>Seperability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Not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Chemically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Composition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Fixed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Fixed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Number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Singular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 or More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98206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5865" r="74278"/>
          <a:stretch/>
        </p:blipFill>
        <p:spPr>
          <a:xfrm>
            <a:off x="8890" y="1022666"/>
            <a:ext cx="1696141" cy="1647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7063" t="65037" r="50994"/>
          <a:stretch/>
        </p:blipFill>
        <p:spPr>
          <a:xfrm>
            <a:off x="241159" y="3597246"/>
            <a:ext cx="1497372" cy="1746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52488" y="2954933"/>
            <a:ext cx="2046394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Chemical Bond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162892" y="3515053"/>
            <a:ext cx="37688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Formed between atoms by gaining/losing electrons or sharing electrons.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4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62101"/>
              </p:ext>
            </p:extLst>
          </p:nvPr>
        </p:nvGraphicFramePr>
        <p:xfrm>
          <a:off x="241160" y="430843"/>
          <a:ext cx="6219931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864">
                  <a:extLst>
                    <a:ext uri="{9D8B030D-6E8A-4147-A177-3AD203B41FA5}">
                      <a16:colId xmlns:a16="http://schemas.microsoft.com/office/drawing/2014/main" val="409248155"/>
                    </a:ext>
                  </a:extLst>
                </a:gridCol>
                <a:gridCol w="4170067">
                  <a:extLst>
                    <a:ext uri="{9D8B030D-6E8A-4147-A177-3AD203B41FA5}">
                      <a16:colId xmlns:a16="http://schemas.microsoft.com/office/drawing/2014/main" val="2556843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</a:rPr>
                        <a:t>Homogenous:</a:t>
                      </a:r>
                      <a:endParaRPr lang="en-US" sz="2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Uniform in appearance (no phase boundaries) and same properties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throughout.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(1 phase)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978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537278"/>
              </p:ext>
            </p:extLst>
          </p:nvPr>
        </p:nvGraphicFramePr>
        <p:xfrm>
          <a:off x="170821" y="3066327"/>
          <a:ext cx="646636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099">
                  <a:extLst>
                    <a:ext uri="{9D8B030D-6E8A-4147-A177-3AD203B41FA5}">
                      <a16:colId xmlns:a16="http://schemas.microsoft.com/office/drawing/2014/main" val="409248155"/>
                    </a:ext>
                  </a:extLst>
                </a:gridCol>
                <a:gridCol w="4241266">
                  <a:extLst>
                    <a:ext uri="{9D8B030D-6E8A-4147-A177-3AD203B41FA5}">
                      <a16:colId xmlns:a16="http://schemas.microsoft.com/office/drawing/2014/main" val="2556843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0" u="sng" dirty="0" smtClean="0">
                          <a:solidFill>
                            <a:schemeClr val="tx1"/>
                          </a:solidFill>
                        </a:rPr>
                        <a:t>Heterogeneous:</a:t>
                      </a:r>
                      <a:endParaRPr lang="en-US" sz="2400" b="0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Not Uniform in appearance (visible phase boundaries) and different properties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throughout (2 phase)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49785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2105" t="65037" r="26585"/>
          <a:stretch/>
        </p:blipFill>
        <p:spPr>
          <a:xfrm>
            <a:off x="487594" y="965791"/>
            <a:ext cx="1303580" cy="1565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340" t="65037"/>
          <a:stretch/>
        </p:blipFill>
        <p:spPr>
          <a:xfrm>
            <a:off x="391004" y="3612383"/>
            <a:ext cx="1496759" cy="1619005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319633"/>
              </p:ext>
            </p:extLst>
          </p:nvPr>
        </p:nvGraphicFramePr>
        <p:xfrm>
          <a:off x="6556800" y="173311"/>
          <a:ext cx="5427915" cy="1584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3805">
                  <a:extLst>
                    <a:ext uri="{9D8B030D-6E8A-4147-A177-3AD203B41FA5}">
                      <a16:colId xmlns:a16="http://schemas.microsoft.com/office/drawing/2014/main" val="2229491183"/>
                    </a:ext>
                  </a:extLst>
                </a:gridCol>
                <a:gridCol w="2019718">
                  <a:extLst>
                    <a:ext uri="{9D8B030D-6E8A-4147-A177-3AD203B41FA5}">
                      <a16:colId xmlns:a16="http://schemas.microsoft.com/office/drawing/2014/main" val="3025735227"/>
                    </a:ext>
                  </a:extLst>
                </a:gridCol>
                <a:gridCol w="1944392">
                  <a:extLst>
                    <a:ext uri="{9D8B030D-6E8A-4147-A177-3AD203B41FA5}">
                      <a16:colId xmlns:a16="http://schemas.microsoft.com/office/drawing/2014/main" val="27246396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Homogeneous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Heterogeneous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127755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Phase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2+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046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Appearance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Uniform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2+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disctinct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6822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Properties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Uniform</a:t>
                      </a:r>
                      <a:endParaRPr 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Different</a:t>
                      </a:r>
                      <a:endParaRPr 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2982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46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325" t="17653" r="9851" b="7779"/>
          <a:stretch/>
        </p:blipFill>
        <p:spPr>
          <a:xfrm>
            <a:off x="381837" y="965151"/>
            <a:ext cx="4551904" cy="56466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7156" y="261257"/>
            <a:ext cx="2001510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Homogeneous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779098" y="150725"/>
            <a:ext cx="2102179" cy="461665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Heterogeneous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0216" t="14432" r="9919" b="8810"/>
          <a:stretch/>
        </p:blipFill>
        <p:spPr>
          <a:xfrm>
            <a:off x="6310364" y="722922"/>
            <a:ext cx="4853353" cy="603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15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4273</TotalTime>
  <Words>837</Words>
  <Application>Microsoft Office PowerPoint</Application>
  <PresentationFormat>Widescreen</PresentationFormat>
  <Paragraphs>241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Colorado Northwestern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42</cp:revision>
  <dcterms:created xsi:type="dcterms:W3CDTF">2019-07-17T22:09:37Z</dcterms:created>
  <dcterms:modified xsi:type="dcterms:W3CDTF">2021-08-04T21:44:22Z</dcterms:modified>
</cp:coreProperties>
</file>