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74" r:id="rId3"/>
    <p:sldId id="354" r:id="rId4"/>
    <p:sldId id="358" r:id="rId5"/>
    <p:sldId id="357" r:id="rId6"/>
    <p:sldId id="376" r:id="rId7"/>
    <p:sldId id="363" r:id="rId8"/>
    <p:sldId id="360" r:id="rId9"/>
    <p:sldId id="362" r:id="rId10"/>
    <p:sldId id="361" r:id="rId11"/>
    <p:sldId id="365" r:id="rId12"/>
    <p:sldId id="366" r:id="rId13"/>
    <p:sldId id="364" r:id="rId14"/>
    <p:sldId id="367" r:id="rId15"/>
    <p:sldId id="368" r:id="rId16"/>
    <p:sldId id="370" r:id="rId17"/>
    <p:sldId id="359" r:id="rId18"/>
    <p:sldId id="373" r:id="rId19"/>
    <p:sldId id="371" r:id="rId20"/>
    <p:sldId id="377" r:id="rId21"/>
    <p:sldId id="372" r:id="rId22"/>
    <p:sldId id="369" r:id="rId23"/>
    <p:sldId id="375" r:id="rId24"/>
    <p:sldId id="378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0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30777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Equilibrium Reactions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Le </a:t>
            </a:r>
            <a:r>
              <a:rPr lang="en-US" sz="1600" dirty="0" err="1" smtClean="0"/>
              <a:t>Chatelier’s</a:t>
            </a:r>
            <a:r>
              <a:rPr lang="en-US" sz="1600" dirty="0" smtClean="0"/>
              <a:t> Principle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Add R or P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Remove R or P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Temperature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Pressure and Volume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Reaction Rates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Concentration (Collision)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Temperature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Catalysts</a:t>
            </a:r>
          </a:p>
          <a:p>
            <a:pPr marL="257175" indent="-257175">
              <a:buAutoNum type="arabicPeriod"/>
            </a:pP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11 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16.1-16.8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713" y="206597"/>
            <a:ext cx="77143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101 Fall </a:t>
            </a:r>
            <a:r>
              <a:rPr lang="en-US" sz="3200" dirty="0" smtClean="0"/>
              <a:t>2021</a:t>
            </a:r>
            <a:endParaRPr lang="en-US" sz="3200" dirty="0" smtClean="0"/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11a </a:t>
            </a:r>
            <a:r>
              <a:rPr lang="en-US" sz="3200" dirty="0" smtClean="0"/>
              <a:t>– Equilibrium and Reaction Rates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113" y="417443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53136" y="494387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	 + 	B 	↔	C 	+ 	D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27785"/>
              </p:ext>
            </p:extLst>
          </p:nvPr>
        </p:nvGraphicFramePr>
        <p:xfrm>
          <a:off x="487015" y="1258069"/>
          <a:ext cx="788173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3">
                  <a:extLst>
                    <a:ext uri="{9D8B030D-6E8A-4147-A177-3AD203B41FA5}">
                      <a16:colId xmlns:a16="http://schemas.microsoft.com/office/drawing/2014/main" val="305081660"/>
                    </a:ext>
                  </a:extLst>
                </a:gridCol>
                <a:gridCol w="4025348">
                  <a:extLst>
                    <a:ext uri="{9D8B030D-6E8A-4147-A177-3AD203B41FA5}">
                      <a16:colId xmlns:a16="http://schemas.microsoft.com/office/drawing/2014/main" val="1688809509"/>
                    </a:ext>
                  </a:extLst>
                </a:gridCol>
                <a:gridCol w="487017">
                  <a:extLst>
                    <a:ext uri="{9D8B030D-6E8A-4147-A177-3AD203B41FA5}">
                      <a16:colId xmlns:a16="http://schemas.microsoft.com/office/drawing/2014/main" val="1428794993"/>
                    </a:ext>
                  </a:extLst>
                </a:gridCol>
                <a:gridCol w="586409">
                  <a:extLst>
                    <a:ext uri="{9D8B030D-6E8A-4147-A177-3AD203B41FA5}">
                      <a16:colId xmlns:a16="http://schemas.microsoft.com/office/drawing/2014/main" val="3021058385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1698315526"/>
                    </a:ext>
                  </a:extLst>
                </a:gridCol>
                <a:gridCol w="546651">
                  <a:extLst>
                    <a:ext uri="{9D8B030D-6E8A-4147-A177-3AD203B41FA5}">
                      <a16:colId xmlns:a16="http://schemas.microsoft.com/office/drawing/2014/main" val="3845665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Applied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Direction Reaction Shifts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[A]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[B]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[C]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[D]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 A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74546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8113" y="3859695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53136" y="4044361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	 + 	B 	↔	C 	+ 	D</a:t>
            </a:r>
            <a:endParaRPr lang="en-US" sz="3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715045"/>
              </p:ext>
            </p:extLst>
          </p:nvPr>
        </p:nvGraphicFramePr>
        <p:xfrm>
          <a:off x="487015" y="4928704"/>
          <a:ext cx="788173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3">
                  <a:extLst>
                    <a:ext uri="{9D8B030D-6E8A-4147-A177-3AD203B41FA5}">
                      <a16:colId xmlns:a16="http://schemas.microsoft.com/office/drawing/2014/main" val="305081660"/>
                    </a:ext>
                  </a:extLst>
                </a:gridCol>
                <a:gridCol w="4025348">
                  <a:extLst>
                    <a:ext uri="{9D8B030D-6E8A-4147-A177-3AD203B41FA5}">
                      <a16:colId xmlns:a16="http://schemas.microsoft.com/office/drawing/2014/main" val="1688809509"/>
                    </a:ext>
                  </a:extLst>
                </a:gridCol>
                <a:gridCol w="487017">
                  <a:extLst>
                    <a:ext uri="{9D8B030D-6E8A-4147-A177-3AD203B41FA5}">
                      <a16:colId xmlns:a16="http://schemas.microsoft.com/office/drawing/2014/main" val="1428794993"/>
                    </a:ext>
                  </a:extLst>
                </a:gridCol>
                <a:gridCol w="586409">
                  <a:extLst>
                    <a:ext uri="{9D8B030D-6E8A-4147-A177-3AD203B41FA5}">
                      <a16:colId xmlns:a16="http://schemas.microsoft.com/office/drawing/2014/main" val="3021058385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1698315526"/>
                    </a:ext>
                  </a:extLst>
                </a:gridCol>
                <a:gridCol w="546651">
                  <a:extLst>
                    <a:ext uri="{9D8B030D-6E8A-4147-A177-3AD203B41FA5}">
                      <a16:colId xmlns:a16="http://schemas.microsoft.com/office/drawing/2014/main" val="3845665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Applied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Direction Reaction Shifts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[A]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[B]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[C]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[D]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 D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745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821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478" y="2992232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19467" y="3351625"/>
            <a:ext cx="6040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HCl</a:t>
            </a:r>
            <a:r>
              <a:rPr lang="en-US" sz="2800" baseline="-25000" dirty="0" smtClean="0"/>
              <a:t> 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+ </a:t>
            </a:r>
            <a:r>
              <a:rPr lang="en-US" sz="2800" dirty="0" err="1" smtClean="0"/>
              <a:t>NaOH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</a:t>
            </a:r>
            <a:r>
              <a:rPr lang="en-US" sz="2800" dirty="0" smtClean="0"/>
              <a:t>↔ </a:t>
            </a:r>
            <a:r>
              <a:rPr lang="en-US" sz="2800" dirty="0" err="1" smtClean="0"/>
              <a:t>NaCl</a:t>
            </a:r>
            <a:r>
              <a:rPr lang="en-US" sz="2800" dirty="0" smtClean="0"/>
              <a:t> (</a:t>
            </a:r>
            <a:r>
              <a:rPr lang="en-US" sz="2800" dirty="0" err="1" smtClean="0"/>
              <a:t>aq</a:t>
            </a:r>
            <a:r>
              <a:rPr lang="en-US" sz="2800" dirty="0" smtClean="0"/>
              <a:t>)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(l)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365261"/>
              </p:ext>
            </p:extLst>
          </p:nvPr>
        </p:nvGraphicFramePr>
        <p:xfrm>
          <a:off x="626162" y="4319104"/>
          <a:ext cx="788173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3">
                  <a:extLst>
                    <a:ext uri="{9D8B030D-6E8A-4147-A177-3AD203B41FA5}">
                      <a16:colId xmlns:a16="http://schemas.microsoft.com/office/drawing/2014/main" val="305081660"/>
                    </a:ext>
                  </a:extLst>
                </a:gridCol>
                <a:gridCol w="2673625">
                  <a:extLst>
                    <a:ext uri="{9D8B030D-6E8A-4147-A177-3AD203B41FA5}">
                      <a16:colId xmlns:a16="http://schemas.microsoft.com/office/drawing/2014/main" val="1688809509"/>
                    </a:ext>
                  </a:extLst>
                </a:gridCol>
                <a:gridCol w="705679">
                  <a:extLst>
                    <a:ext uri="{9D8B030D-6E8A-4147-A177-3AD203B41FA5}">
                      <a16:colId xmlns:a16="http://schemas.microsoft.com/office/drawing/2014/main" val="1428794993"/>
                    </a:ext>
                  </a:extLst>
                </a:gridCol>
                <a:gridCol w="924339">
                  <a:extLst>
                    <a:ext uri="{9D8B030D-6E8A-4147-A177-3AD203B41FA5}">
                      <a16:colId xmlns:a16="http://schemas.microsoft.com/office/drawing/2014/main" val="3021058385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698315526"/>
                    </a:ext>
                  </a:extLst>
                </a:gridCol>
                <a:gridCol w="944217">
                  <a:extLst>
                    <a:ext uri="{9D8B030D-6E8A-4147-A177-3AD203B41FA5}">
                      <a16:colId xmlns:a16="http://schemas.microsoft.com/office/drawing/2014/main" val="3845665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Applied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Direction Reaction Shifts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HCl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NaOH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NaCl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Remove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NaCl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7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Remove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NaOH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80486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9148" y="318052"/>
            <a:ext cx="3751861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Remove Reactant or Product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08113" y="1023731"/>
            <a:ext cx="4269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Same principle as adding (</a:t>
            </a:r>
            <a:r>
              <a:rPr lang="en-US" dirty="0" err="1" smtClean="0"/>
              <a:t>ie</a:t>
            </a:r>
            <a:r>
              <a:rPr lang="en-US" dirty="0" smtClean="0"/>
              <a:t> nothing new)…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92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8113" y="407504"/>
            <a:ext cx="2823465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Stress = Temperature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8113" y="1023731"/>
            <a:ext cx="6916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Treat changes in temperature/energy just like a R or P (</a:t>
            </a:r>
            <a:r>
              <a:rPr lang="en-US" dirty="0" err="1" smtClean="0"/>
              <a:t>ie</a:t>
            </a:r>
            <a:r>
              <a:rPr lang="en-US" dirty="0" smtClean="0"/>
              <a:t> nothing new)…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086" y="1547625"/>
            <a:ext cx="4385752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Endothermic = Energy is added to a reaction </a:t>
            </a:r>
          </a:p>
          <a:p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 err="1" smtClean="0"/>
              <a:t>ie</a:t>
            </a:r>
            <a:r>
              <a:rPr lang="en-US" dirty="0" smtClean="0"/>
              <a:t> its on the R side)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14461" y="1561955"/>
            <a:ext cx="4300023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Exothermic = Energy is release in a reaction </a:t>
            </a:r>
          </a:p>
          <a:p>
            <a:r>
              <a:rPr lang="en-US" dirty="0"/>
              <a:t>	</a:t>
            </a:r>
            <a:r>
              <a:rPr lang="en-US" dirty="0" smtClean="0"/>
              <a:t>		(</a:t>
            </a:r>
            <a:r>
              <a:rPr lang="en-US" dirty="0" err="1" smtClean="0"/>
              <a:t>ie</a:t>
            </a:r>
            <a:r>
              <a:rPr lang="en-US" dirty="0" smtClean="0"/>
              <a:t> its on the P side)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51060"/>
          <a:stretch/>
        </p:blipFill>
        <p:spPr>
          <a:xfrm>
            <a:off x="5208104" y="2377178"/>
            <a:ext cx="3059186" cy="327095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r="53127"/>
          <a:stretch/>
        </p:blipFill>
        <p:spPr>
          <a:xfrm>
            <a:off x="836325" y="2377178"/>
            <a:ext cx="2929978" cy="327095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75511" y="5993295"/>
            <a:ext cx="225606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HEAT + A + B ↔ C + D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09663" y="5993295"/>
            <a:ext cx="225606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 + B ↔ C + D + HEAT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81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4641" y="628302"/>
            <a:ext cx="7074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HCl</a:t>
            </a:r>
            <a:r>
              <a:rPr lang="en-US" sz="2800" baseline="-25000" dirty="0" smtClean="0"/>
              <a:t> 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</a:t>
            </a:r>
            <a:r>
              <a:rPr lang="en-US" sz="2800" dirty="0" smtClean="0"/>
              <a:t> + </a:t>
            </a:r>
            <a:r>
              <a:rPr lang="en-US" sz="2800" dirty="0" err="1" smtClean="0"/>
              <a:t>NaOH</a:t>
            </a:r>
            <a:r>
              <a:rPr lang="en-US" sz="2800" dirty="0" smtClean="0"/>
              <a:t> </a:t>
            </a:r>
            <a:r>
              <a:rPr lang="en-US" sz="2800" baseline="-25000" dirty="0" smtClean="0"/>
              <a:t>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</a:t>
            </a:r>
            <a:r>
              <a:rPr lang="en-US" sz="2800" dirty="0" smtClean="0"/>
              <a:t>↔ </a:t>
            </a:r>
            <a:r>
              <a:rPr lang="en-US" sz="2800" dirty="0" err="1" smtClean="0"/>
              <a:t>NaCl</a:t>
            </a:r>
            <a:r>
              <a:rPr lang="en-US" sz="2800" dirty="0" smtClean="0"/>
              <a:t> (</a:t>
            </a:r>
            <a:r>
              <a:rPr lang="en-US" sz="2800" dirty="0" err="1" smtClean="0"/>
              <a:t>aq</a:t>
            </a:r>
            <a:r>
              <a:rPr lang="en-US" sz="2800" dirty="0" smtClean="0"/>
              <a:t>)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(l) + Heat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20358"/>
              </p:ext>
            </p:extLst>
          </p:nvPr>
        </p:nvGraphicFramePr>
        <p:xfrm>
          <a:off x="546648" y="1526208"/>
          <a:ext cx="788173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021">
                  <a:extLst>
                    <a:ext uri="{9D8B030D-6E8A-4147-A177-3AD203B41FA5}">
                      <a16:colId xmlns:a16="http://schemas.microsoft.com/office/drawing/2014/main" val="305081660"/>
                    </a:ext>
                  </a:extLst>
                </a:gridCol>
                <a:gridCol w="2643807">
                  <a:extLst>
                    <a:ext uri="{9D8B030D-6E8A-4147-A177-3AD203B41FA5}">
                      <a16:colId xmlns:a16="http://schemas.microsoft.com/office/drawing/2014/main" val="1688809509"/>
                    </a:ext>
                  </a:extLst>
                </a:gridCol>
                <a:gridCol w="705679">
                  <a:extLst>
                    <a:ext uri="{9D8B030D-6E8A-4147-A177-3AD203B41FA5}">
                      <a16:colId xmlns:a16="http://schemas.microsoft.com/office/drawing/2014/main" val="1428794993"/>
                    </a:ext>
                  </a:extLst>
                </a:gridCol>
                <a:gridCol w="924339">
                  <a:extLst>
                    <a:ext uri="{9D8B030D-6E8A-4147-A177-3AD203B41FA5}">
                      <a16:colId xmlns:a16="http://schemas.microsoft.com/office/drawing/2014/main" val="3021058385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698315526"/>
                    </a:ext>
                  </a:extLst>
                </a:gridCol>
                <a:gridCol w="944217">
                  <a:extLst>
                    <a:ext uri="{9D8B030D-6E8A-4147-A177-3AD203B41FA5}">
                      <a16:colId xmlns:a16="http://schemas.microsoft.com/office/drawing/2014/main" val="3845665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Applied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Direction Reaction Shifts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HCl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NaOH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NaCl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[H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Increase Temp.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7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Decrease Temp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0804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722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721" y="327991"/>
            <a:ext cx="4245521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Changes in Pressure and Volume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26170" y="913036"/>
            <a:ext cx="5297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Pressure and Volume are Inversely Proportional (IP)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Only applies to GASES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2574" y="2013466"/>
            <a:ext cx="1451113" cy="13914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91638" y="3544092"/>
            <a:ext cx="1292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 = 1 Liter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66720" y="3835744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[Gas] = 5 M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341333" y="2133023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341333" y="2634530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15909" y="2458895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133961" y="2954570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08949" y="2163978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388424" y="2333613"/>
            <a:ext cx="1745252" cy="69431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6337001" y="1317728"/>
            <a:ext cx="1451113" cy="27829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254577" y="3544092"/>
            <a:ext cx="1292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Vol = 2 Liter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12094" y="3850784"/>
            <a:ext cx="1435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[Gas] = 2.5 M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6023424" y="2131886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095551" y="2881584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944726" y="2343469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96697" y="2954570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846047" y="2230709"/>
            <a:ext cx="318052" cy="32004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390831" y="189491"/>
            <a:ext cx="157453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Ch. 12!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14902" y="4496728"/>
            <a:ext cx="6040821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Increase in Volume is like a Decrease in Concentration of Gas</a:t>
            </a:r>
          </a:p>
          <a:p>
            <a:r>
              <a:rPr lang="en-US" dirty="0" smtClean="0"/>
              <a:t>Decrease in Pressure is like a Decrease in Concentration of Gas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04440" y="1917319"/>
            <a:ext cx="251735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Stress = Increase Volume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80779" y="3056362"/>
            <a:ext cx="2682914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Stress = Decrease Pressure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80779" y="5541697"/>
            <a:ext cx="2584297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Release = make more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49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6789" y="525910"/>
            <a:ext cx="4461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 NO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baseline="-25000" dirty="0" smtClean="0"/>
              <a:t>(g)</a:t>
            </a:r>
            <a:r>
              <a:rPr lang="en-US" sz="3200" dirty="0" smtClean="0"/>
              <a:t> 	↔	1 N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en-US" sz="3200" baseline="-25000" dirty="0" smtClean="0"/>
              <a:t>(g)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472036"/>
              </p:ext>
            </p:extLst>
          </p:nvPr>
        </p:nvGraphicFramePr>
        <p:xfrm>
          <a:off x="556589" y="1867453"/>
          <a:ext cx="788173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3">
                  <a:extLst>
                    <a:ext uri="{9D8B030D-6E8A-4147-A177-3AD203B41FA5}">
                      <a16:colId xmlns:a16="http://schemas.microsoft.com/office/drawing/2014/main" val="305081660"/>
                    </a:ext>
                  </a:extLst>
                </a:gridCol>
                <a:gridCol w="4025348">
                  <a:extLst>
                    <a:ext uri="{9D8B030D-6E8A-4147-A177-3AD203B41FA5}">
                      <a16:colId xmlns:a16="http://schemas.microsoft.com/office/drawing/2014/main" val="1688809509"/>
                    </a:ext>
                  </a:extLst>
                </a:gridCol>
                <a:gridCol w="1073426">
                  <a:extLst>
                    <a:ext uri="{9D8B030D-6E8A-4147-A177-3AD203B41FA5}">
                      <a16:colId xmlns:a16="http://schemas.microsoft.com/office/drawing/2014/main" val="1428794993"/>
                    </a:ext>
                  </a:extLst>
                </a:gridCol>
                <a:gridCol w="1182755">
                  <a:extLst>
                    <a:ext uri="{9D8B030D-6E8A-4147-A177-3AD203B41FA5}">
                      <a16:colId xmlns:a16="http://schemas.microsoft.com/office/drawing/2014/main" val="16983155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Applied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Direction Reaction Shifts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[NO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[N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18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Vol.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7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Decrease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Vol.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42945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8965" y="1304403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32031" y="1212070"/>
            <a:ext cx="3493264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2 </a:t>
            </a:r>
            <a:r>
              <a:rPr lang="en-US" sz="2400" dirty="0" err="1" smtClean="0"/>
              <a:t>mols</a:t>
            </a:r>
            <a:r>
              <a:rPr lang="en-US" sz="2400" dirty="0" smtClean="0"/>
              <a:t> Gas ↔ 1 </a:t>
            </a:r>
            <a:r>
              <a:rPr lang="en-US" sz="2400" dirty="0" err="1" smtClean="0"/>
              <a:t>mol</a:t>
            </a:r>
            <a:r>
              <a:rPr lang="en-US" sz="2400" dirty="0" smtClean="0"/>
              <a:t> Gas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079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6789" y="525910"/>
            <a:ext cx="52835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A </a:t>
            </a:r>
            <a:r>
              <a:rPr lang="en-US" sz="3200" baseline="-25000" dirty="0" smtClean="0"/>
              <a:t>(g)</a:t>
            </a:r>
            <a:r>
              <a:rPr lang="en-US" sz="3200" dirty="0" smtClean="0"/>
              <a:t> + 	B 	↔	2 C </a:t>
            </a:r>
            <a:r>
              <a:rPr lang="en-US" sz="3200" baseline="-25000" dirty="0" smtClean="0"/>
              <a:t>(g)</a:t>
            </a:r>
            <a:r>
              <a:rPr lang="en-US" sz="3200" dirty="0" smtClean="0"/>
              <a:t>	+ 	1 D </a:t>
            </a:r>
            <a:r>
              <a:rPr lang="en-US" sz="3200" baseline="-25000" dirty="0"/>
              <a:t>(g)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39833"/>
              </p:ext>
            </p:extLst>
          </p:nvPr>
        </p:nvGraphicFramePr>
        <p:xfrm>
          <a:off x="556589" y="1867453"/>
          <a:ext cx="7881732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3">
                  <a:extLst>
                    <a:ext uri="{9D8B030D-6E8A-4147-A177-3AD203B41FA5}">
                      <a16:colId xmlns:a16="http://schemas.microsoft.com/office/drawing/2014/main" val="305081660"/>
                    </a:ext>
                  </a:extLst>
                </a:gridCol>
                <a:gridCol w="4025348">
                  <a:extLst>
                    <a:ext uri="{9D8B030D-6E8A-4147-A177-3AD203B41FA5}">
                      <a16:colId xmlns:a16="http://schemas.microsoft.com/office/drawing/2014/main" val="1688809509"/>
                    </a:ext>
                  </a:extLst>
                </a:gridCol>
                <a:gridCol w="487017">
                  <a:extLst>
                    <a:ext uri="{9D8B030D-6E8A-4147-A177-3AD203B41FA5}">
                      <a16:colId xmlns:a16="http://schemas.microsoft.com/office/drawing/2014/main" val="1428794993"/>
                    </a:ext>
                  </a:extLst>
                </a:gridCol>
                <a:gridCol w="586409">
                  <a:extLst>
                    <a:ext uri="{9D8B030D-6E8A-4147-A177-3AD203B41FA5}">
                      <a16:colId xmlns:a16="http://schemas.microsoft.com/office/drawing/2014/main" val="3021058385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1698315526"/>
                    </a:ext>
                  </a:extLst>
                </a:gridCol>
                <a:gridCol w="546651">
                  <a:extLst>
                    <a:ext uri="{9D8B030D-6E8A-4147-A177-3AD203B41FA5}">
                      <a16:colId xmlns:a16="http://schemas.microsoft.com/office/drawing/2014/main" val="3845665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Applied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Direction Reaction Shifts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[A]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[B]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[C]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[D]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Vol.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745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Increase Pres.</a:t>
                      </a:r>
                      <a:endParaRPr lang="en-US" sz="1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42945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8965" y="1304403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41361" y="1212070"/>
            <a:ext cx="3493264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3 </a:t>
            </a:r>
            <a:r>
              <a:rPr lang="en-US" sz="2400" dirty="0" err="1" smtClean="0"/>
              <a:t>mols</a:t>
            </a:r>
            <a:r>
              <a:rPr lang="en-US" sz="2400" dirty="0" smtClean="0"/>
              <a:t> Gas ↔ 3 </a:t>
            </a:r>
            <a:r>
              <a:rPr lang="en-US" sz="2400" dirty="0" err="1" smtClean="0"/>
              <a:t>mols</a:t>
            </a:r>
            <a:r>
              <a:rPr lang="en-US" sz="2400" dirty="0" smtClean="0"/>
              <a:t> Gas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5274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447" y="1374928"/>
            <a:ext cx="8558678" cy="42009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357" y="318052"/>
            <a:ext cx="437542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Buffers are an Equilibrium System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29691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0585" y="2037523"/>
            <a:ext cx="5521063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Part II</a:t>
            </a:r>
          </a:p>
          <a:p>
            <a:pPr algn="ctr"/>
            <a:endParaRPr lang="en-US" sz="6000" dirty="0" smtClean="0"/>
          </a:p>
          <a:p>
            <a:r>
              <a:rPr lang="en-US" sz="3200" dirty="0" smtClean="0"/>
              <a:t>Increasing the Rate of Reactions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2362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722" y="258417"/>
            <a:ext cx="202773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Reaction Rates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494104" y="119917"/>
            <a:ext cx="138217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Ch. 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8722" y="805070"/>
            <a:ext cx="4651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Reactants must be in </a:t>
            </a:r>
            <a:r>
              <a:rPr lang="en-US" u="sng" dirty="0" smtClean="0"/>
              <a:t>Proximity</a:t>
            </a:r>
            <a:r>
              <a:rPr lang="en-US" dirty="0" smtClean="0"/>
              <a:t> (</a:t>
            </a:r>
            <a:r>
              <a:rPr lang="en-US" dirty="0" err="1" smtClean="0"/>
              <a:t>ie</a:t>
            </a:r>
            <a:r>
              <a:rPr lang="en-US" dirty="0" smtClean="0"/>
              <a:t>. Collide)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Reactants must have enough </a:t>
            </a:r>
            <a:r>
              <a:rPr lang="en-US" u="sng" dirty="0" smtClean="0"/>
              <a:t>Energy</a:t>
            </a:r>
            <a:r>
              <a:rPr lang="en-US" dirty="0" smtClean="0"/>
              <a:t> to react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8722" y="1536389"/>
            <a:ext cx="5079724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Draw an Energy Diagram for an Exothermic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9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2026" y="2037523"/>
            <a:ext cx="6678175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/>
              <a:t>Part I</a:t>
            </a:r>
          </a:p>
          <a:p>
            <a:pPr algn="ctr"/>
            <a:endParaRPr lang="en-US" sz="6000" dirty="0" smtClean="0"/>
          </a:p>
          <a:p>
            <a:r>
              <a:rPr lang="en-US" sz="3200" dirty="0" smtClean="0"/>
              <a:t>Equilibrium and Le </a:t>
            </a:r>
            <a:r>
              <a:rPr lang="en-US" sz="3200" dirty="0" err="1" smtClean="0"/>
              <a:t>Chatelier’s</a:t>
            </a:r>
            <a:r>
              <a:rPr lang="en-US" sz="3200" dirty="0" smtClean="0"/>
              <a:t> Principle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7066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187" y="1536389"/>
            <a:ext cx="7660364" cy="513244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01621" y="3230218"/>
            <a:ext cx="274062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Activation Energy (EA or E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61129" y="5178287"/>
            <a:ext cx="2676245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Energy Change in Reaction</a:t>
            </a:r>
          </a:p>
          <a:p>
            <a:r>
              <a:rPr lang="en-US" dirty="0" smtClean="0"/>
              <a:t>A + B → C + D + Energy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86024" y="6384489"/>
            <a:ext cx="2112438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Exothermic Reaction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27374" y="2521982"/>
            <a:ext cx="401520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7028" y="361950"/>
            <a:ext cx="2328201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 Prettier Picture</a:t>
            </a:r>
          </a:p>
        </p:txBody>
      </p:sp>
    </p:spTree>
    <p:extLst>
      <p:ext uri="{BB962C8B-B14F-4D97-AF65-F5344CB8AC3E}">
        <p14:creationId xmlns:p14="http://schemas.microsoft.com/office/powerpoint/2010/main" val="3495909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881" y="909070"/>
            <a:ext cx="6814753" cy="51067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8356" y="218662"/>
            <a:ext cx="359746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Exothermic vs Endothermic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38786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722" y="258417"/>
            <a:ext cx="2644635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Increasing the Rate </a:t>
            </a:r>
          </a:p>
          <a:p>
            <a:pPr algn="ctr"/>
            <a:r>
              <a:rPr lang="en-US" sz="2400" dirty="0" smtClean="0"/>
              <a:t>of a Reactions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64" y="1249016"/>
            <a:ext cx="3726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Increase [R] and [P]</a:t>
            </a:r>
          </a:p>
          <a:p>
            <a:pPr marL="342900" indent="-342900">
              <a:buAutoNum type="arabicPeriod"/>
            </a:pPr>
            <a:r>
              <a:rPr lang="en-US" dirty="0" smtClean="0"/>
              <a:t>Increase the Temperature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a </a:t>
            </a:r>
            <a:r>
              <a:rPr lang="en-US" dirty="0" smtClean="0"/>
              <a:t>Catalyst</a:t>
            </a:r>
          </a:p>
          <a:p>
            <a:pPr marL="342900" indent="-342900">
              <a:buAutoNum type="arabicPeriod"/>
            </a:pPr>
            <a:r>
              <a:rPr lang="en-US" dirty="0" smtClean="0"/>
              <a:t>Nature of the reactants </a:t>
            </a:r>
            <a:r>
              <a:rPr lang="en-US" dirty="0"/>
              <a:t> </a:t>
            </a:r>
            <a:r>
              <a:rPr lang="en-US" dirty="0" smtClean="0"/>
              <a:t>(s) vs (</a:t>
            </a:r>
            <a:r>
              <a:rPr lang="en-US" dirty="0" err="1" smtClean="0"/>
              <a:t>aq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61452" y="473548"/>
            <a:ext cx="323864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More collisions = more reactions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260" y="1073854"/>
            <a:ext cx="5077399" cy="17601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8964" y="3765092"/>
            <a:ext cx="5090247" cy="29069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7851" y="3236158"/>
            <a:ext cx="6452472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Increasing Temperature = More molecule have Energy to React (E</a:t>
            </a:r>
            <a:r>
              <a:rPr lang="en-US" baseline="-25000" dirty="0" smtClean="0"/>
              <a:t>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3995487" y="420015"/>
            <a:ext cx="457200" cy="452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52187" y="3194439"/>
            <a:ext cx="457200" cy="452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001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258" y="340161"/>
            <a:ext cx="128573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Catalysts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669773" y="227653"/>
            <a:ext cx="40505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Lower the Activation Energy (EA or E</a:t>
            </a:r>
            <a:r>
              <a:rPr lang="en-US" baseline="-25000" dirty="0"/>
              <a:t>A</a:t>
            </a:r>
            <a:r>
              <a:rPr lang="en-US" dirty="0" smtClean="0"/>
              <a:t>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New reaction mechanism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Increase the rate of a reaction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Have NO effect on Equilibrium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0305" y="227653"/>
            <a:ext cx="3311713" cy="21279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85950"/>
            <a:ext cx="5238750" cy="49720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45415" y="3101958"/>
            <a:ext cx="2113723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Catalyzed Activation Energy (CAE)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7752" y="2169206"/>
            <a:ext cx="2431775" cy="685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Activation Energy (AE)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69773" y="3563623"/>
            <a:ext cx="694421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en-US" dirty="0"/>
              <a:t>(CAE)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93205" y="2485674"/>
            <a:ext cx="570989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dirty="0"/>
              <a:t>(AE)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15259" y="4671837"/>
            <a:ext cx="180504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Change in Energy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81326" y="975213"/>
            <a:ext cx="457200" cy="452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37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8526" y="355129"/>
            <a:ext cx="243727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State of Reactants</a:t>
            </a:r>
            <a:endParaRPr lang="en-US" sz="2400" dirty="0"/>
          </a:p>
        </p:txBody>
      </p:sp>
      <p:sp>
        <p:nvSpPr>
          <p:cNvPr id="4" name="Oval 3"/>
          <p:cNvSpPr/>
          <p:nvPr/>
        </p:nvSpPr>
        <p:spPr>
          <a:xfrm>
            <a:off x="260262" y="320587"/>
            <a:ext cx="457200" cy="4527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262" y="1014884"/>
            <a:ext cx="66824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Molecules must interact to react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Similar to Surface Area (SA) or Particle Size (PS) for dissolving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Solids = small surface area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Aqueous = large surface </a:t>
            </a:r>
            <a:r>
              <a:rPr lang="en-US" dirty="0" smtClean="0"/>
              <a:t>area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Reactivity of Ions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Solids = ionic bonds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 smtClean="0"/>
              <a:t>Aqueous = bonds already broken</a:t>
            </a:r>
            <a:endParaRPr lang="en-US" dirty="0"/>
          </a:p>
          <a:p>
            <a:pPr marL="800100" lvl="1" indent="-342900">
              <a:buFont typeface="+mj-lt"/>
              <a:buAutoNum type="alphaLcPeriod"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13599" y="3432567"/>
            <a:ext cx="3200400" cy="32797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67557" y="1950454"/>
            <a:ext cx="46519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662599" y="1950455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7251433" y="2002786"/>
            <a:ext cx="353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578963" y="1879946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8038070" y="1861246"/>
            <a:ext cx="640080" cy="64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7557" y="3770775"/>
            <a:ext cx="46519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62883" y="5922797"/>
            <a:ext cx="465192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8113529" y="3592360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888615" y="4353410"/>
            <a:ext cx="640080" cy="64008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B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042580" y="6153628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231804" y="5922797"/>
            <a:ext cx="465192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</a:t>
            </a:r>
            <a:r>
              <a:rPr lang="en-US" sz="2400" baseline="30000" dirty="0" smtClean="0"/>
              <a:t>+</a:t>
            </a:r>
            <a:endParaRPr lang="en-US" sz="2400" dirty="0"/>
          </a:p>
        </p:txBody>
      </p:sp>
      <p:sp>
        <p:nvSpPr>
          <p:cNvPr id="19" name="Oval 18"/>
          <p:cNvSpPr/>
          <p:nvPr/>
        </p:nvSpPr>
        <p:spPr>
          <a:xfrm>
            <a:off x="8043453" y="4785934"/>
            <a:ext cx="640080" cy="64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162311" y="5091034"/>
            <a:ext cx="640080" cy="64008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</a:t>
            </a:r>
            <a:r>
              <a:rPr lang="en-US" sz="2400" baseline="30000" dirty="0" smtClean="0">
                <a:solidFill>
                  <a:schemeClr val="tx1"/>
                </a:solidFill>
              </a:rPr>
              <a:t>-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65837" y="2499454"/>
            <a:ext cx="2715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aq</a:t>
            </a:r>
            <a:r>
              <a:rPr lang="en-US" dirty="0" smtClean="0"/>
              <a:t>) = dissolved in water</a:t>
            </a:r>
          </a:p>
          <a:p>
            <a:r>
              <a:rPr lang="en-US" dirty="0" smtClean="0"/>
              <a:t>	   form individual ions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28421" y="4601268"/>
            <a:ext cx="42056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0642" y="3432567"/>
            <a:ext cx="3200400" cy="32797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924120" y="6250634"/>
            <a:ext cx="529312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57161" y="6250634"/>
            <a:ext cx="537327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CD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123711" y="5818055"/>
            <a:ext cx="529312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605941" y="5818055"/>
            <a:ext cx="529312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AB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2692257" y="6250634"/>
            <a:ext cx="537327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CD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2431203" y="5818055"/>
            <a:ext cx="537327" cy="461665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CD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388367" y="5339364"/>
            <a:ext cx="1165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(s) = 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3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5" y="352425"/>
            <a:ext cx="274658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Reversible Reactions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42925" y="1285875"/>
            <a:ext cx="3178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Reactions that go to completion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61322" y="1711493"/>
            <a:ext cx="1882247" cy="830997"/>
            <a:chOff x="4418897" y="1655207"/>
            <a:chExt cx="1882247" cy="830997"/>
          </a:xfrm>
        </p:grpSpPr>
        <p:sp>
          <p:nvSpPr>
            <p:cNvPr id="4" name="Rectangle 3"/>
            <p:cNvSpPr/>
            <p:nvPr/>
          </p:nvSpPr>
          <p:spPr>
            <a:xfrm>
              <a:off x="4418897" y="1655207"/>
              <a:ext cx="188224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A + B → C + D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638675" y="2116872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0%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514975" y="2116872"/>
              <a:ext cx="7008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100%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867275" y="1285875"/>
            <a:ext cx="2856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Reactions that are reversible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354426" y="1711493"/>
            <a:ext cx="1999265" cy="830997"/>
            <a:chOff x="4418897" y="1655207"/>
            <a:chExt cx="1999265" cy="830997"/>
          </a:xfrm>
        </p:grpSpPr>
        <p:sp>
          <p:nvSpPr>
            <p:cNvPr id="10" name="Rectangle 9"/>
            <p:cNvSpPr/>
            <p:nvPr/>
          </p:nvSpPr>
          <p:spPr>
            <a:xfrm>
              <a:off x="4418897" y="1655207"/>
              <a:ext cx="19992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A + B ↔</a:t>
              </a:r>
              <a:r>
                <a:rPr lang="en-US" sz="2400" dirty="0" smtClean="0"/>
                <a:t> </a:t>
              </a:r>
              <a:r>
                <a:rPr lang="en-US" sz="2400" dirty="0"/>
                <a:t>C + D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38675" y="211687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25%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14975" y="2116872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75%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90285" y="254249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468484" y="254249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40%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342486" y="4920749"/>
            <a:ext cx="1655390" cy="1795079"/>
            <a:chOff x="5640789" y="3171462"/>
            <a:chExt cx="1655390" cy="1795079"/>
          </a:xfrm>
        </p:grpSpPr>
        <p:sp>
          <p:nvSpPr>
            <p:cNvPr id="23" name="Rectangle 22"/>
            <p:cNvSpPr/>
            <p:nvPr/>
          </p:nvSpPr>
          <p:spPr>
            <a:xfrm>
              <a:off x="5640789" y="3188324"/>
              <a:ext cx="1655390" cy="177821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6252834" y="4175423"/>
              <a:ext cx="489585" cy="150842"/>
              <a:chOff x="1082040" y="3876675"/>
              <a:chExt cx="489585" cy="150842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1095375" y="3876675"/>
                <a:ext cx="476250" cy="9525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 rot="10800000" flipV="1">
                <a:off x="1082040" y="4017992"/>
                <a:ext cx="476250" cy="9525"/>
              </a:xfrm>
              <a:prstGeom prst="straightConnector1">
                <a:avLst/>
              </a:prstGeom>
              <a:ln w="28575"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5640789" y="3171462"/>
              <a:ext cx="16553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Other Reaction </a:t>
              </a:r>
            </a:p>
            <a:p>
              <a:pPr algn="ctr"/>
              <a:r>
                <a:rPr lang="en-US" dirty="0" smtClean="0"/>
                <a:t>“arrows”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179783" y="3702383"/>
              <a:ext cx="58060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↔</a:t>
              </a:r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300459" y="4501272"/>
              <a:ext cx="428625" cy="333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9096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51656"/>
          <a:stretch/>
        </p:blipFill>
        <p:spPr>
          <a:xfrm>
            <a:off x="246324" y="2226365"/>
            <a:ext cx="4049168" cy="19269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99028" y="378053"/>
            <a:ext cx="2765822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Dynamic Equilibrium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74801" y="989663"/>
            <a:ext cx="2239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Reactants → Products</a:t>
            </a:r>
          </a:p>
          <a:p>
            <a:r>
              <a:rPr lang="en-US" dirty="0" smtClean="0"/>
              <a:t>Reactants ← Products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34684" y="1081313"/>
            <a:ext cx="16840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Rate of Forward</a:t>
            </a:r>
          </a:p>
          <a:p>
            <a:pPr algn="ctr"/>
            <a:r>
              <a:rPr lang="en-US" dirty="0" smtClean="0"/>
              <a:t>Reaction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02885" y="1101875"/>
            <a:ext cx="1640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Rate of Reverse</a:t>
            </a:r>
          </a:p>
          <a:p>
            <a:pPr algn="ctr"/>
            <a:r>
              <a:rPr lang="en-US" dirty="0" smtClean="0"/>
              <a:t>Reaction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38683" y="12057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=</a:t>
            </a:r>
            <a:endParaRPr lang="en-US" sz="28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789282" y="4323413"/>
            <a:ext cx="2685640" cy="646332"/>
            <a:chOff x="3091070" y="2375343"/>
            <a:chExt cx="2685640" cy="646332"/>
          </a:xfrm>
        </p:grpSpPr>
        <p:sp>
          <p:nvSpPr>
            <p:cNvPr id="8" name="TextBox 7"/>
            <p:cNvSpPr txBox="1"/>
            <p:nvPr/>
          </p:nvSpPr>
          <p:spPr>
            <a:xfrm>
              <a:off x="3091070" y="2375344"/>
              <a:ext cx="11876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Amount of</a:t>
              </a:r>
            </a:p>
            <a:p>
              <a:pPr algn="ctr"/>
              <a:r>
                <a:rPr lang="en-US" dirty="0" smtClean="0"/>
                <a:t>Reactants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89077" y="2375344"/>
              <a:ext cx="118763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Amount of</a:t>
              </a:r>
            </a:p>
            <a:p>
              <a:pPr algn="ctr"/>
              <a:r>
                <a:rPr lang="en-US" dirty="0" smtClean="0"/>
                <a:t>Reactants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68043" y="2375343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≠</a:t>
              </a:r>
              <a:endParaRPr lang="en-US" sz="3600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49241"/>
          <a:stretch/>
        </p:blipFill>
        <p:spPr>
          <a:xfrm>
            <a:off x="4923930" y="2175685"/>
            <a:ext cx="3957910" cy="1977611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1073570" y="5051040"/>
            <a:ext cx="1999265" cy="1200329"/>
            <a:chOff x="5354426" y="1711493"/>
            <a:chExt cx="1999265" cy="1200329"/>
          </a:xfrm>
        </p:grpSpPr>
        <p:grpSp>
          <p:nvGrpSpPr>
            <p:cNvPr id="14" name="Group 13"/>
            <p:cNvGrpSpPr/>
            <p:nvPr/>
          </p:nvGrpSpPr>
          <p:grpSpPr>
            <a:xfrm>
              <a:off x="5354426" y="1711493"/>
              <a:ext cx="1999265" cy="830997"/>
              <a:chOff x="4418897" y="1655207"/>
              <a:chExt cx="1999265" cy="83099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418897" y="1655207"/>
                <a:ext cx="199926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 + B ↔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C + D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638675" y="2116872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25%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514975" y="2116872"/>
                <a:ext cx="5838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75%</a:t>
                </a:r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5590285" y="2542490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60%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468484" y="2542490"/>
              <a:ext cx="5838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40%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8044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6957" y="487017"/>
            <a:ext cx="300902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Le </a:t>
            </a:r>
            <a:r>
              <a:rPr lang="en-US" sz="2400" dirty="0" err="1" smtClean="0"/>
              <a:t>Chatelier’s</a:t>
            </a:r>
            <a:r>
              <a:rPr lang="en-US" sz="2400" dirty="0" smtClean="0"/>
              <a:t> Principle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05679" y="1182757"/>
            <a:ext cx="7335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a </a:t>
            </a:r>
            <a:r>
              <a:rPr lang="en-US" u="sng" dirty="0" smtClean="0"/>
              <a:t>stress</a:t>
            </a:r>
            <a:r>
              <a:rPr lang="en-US" dirty="0" smtClean="0"/>
              <a:t> is applied to a system in equilibrium, the system will respond in such a way to </a:t>
            </a:r>
            <a:r>
              <a:rPr lang="en-US" u="sng" dirty="0" smtClean="0"/>
              <a:t>relieve</a:t>
            </a:r>
            <a:r>
              <a:rPr lang="en-US" dirty="0" smtClean="0"/>
              <a:t> the stress and restore equilibrium under a </a:t>
            </a:r>
            <a:r>
              <a:rPr lang="en-US" u="sng" dirty="0" smtClean="0"/>
              <a:t>new</a:t>
            </a:r>
            <a:r>
              <a:rPr lang="en-US" dirty="0" smtClean="0"/>
              <a:t> set of conditions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7627" y="2524827"/>
            <a:ext cx="2568460" cy="1477328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“2 or 4” Stress’s ?</a:t>
            </a:r>
          </a:p>
          <a:p>
            <a:pPr marL="342900" indent="-342900">
              <a:buAutoNum type="arabicPeriod"/>
            </a:pPr>
            <a:r>
              <a:rPr lang="en-US" dirty="0" smtClean="0"/>
              <a:t>Add more R/P</a:t>
            </a:r>
          </a:p>
          <a:p>
            <a:pPr marL="342900" indent="-342900">
              <a:buAutoNum type="arabicPeriod"/>
            </a:pPr>
            <a:r>
              <a:rPr lang="en-US" dirty="0" smtClean="0"/>
              <a:t>Remove R/P</a:t>
            </a:r>
          </a:p>
          <a:p>
            <a:pPr marL="342900" indent="-342900">
              <a:buAutoNum type="arabicPeriod"/>
            </a:pPr>
            <a:r>
              <a:rPr lang="en-US" dirty="0" smtClean="0"/>
              <a:t>Temperature (Energy)</a:t>
            </a:r>
          </a:p>
          <a:p>
            <a:pPr marL="342900" indent="-342900">
              <a:buAutoNum type="arabicPeriod"/>
            </a:pPr>
            <a:r>
              <a:rPr lang="en-US" dirty="0" smtClean="0"/>
              <a:t>Pressure/Volume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005916" y="2340161"/>
            <a:ext cx="4256293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Relieve means:</a:t>
            </a:r>
          </a:p>
          <a:p>
            <a:r>
              <a:rPr lang="en-US" dirty="0" smtClean="0"/>
              <a:t>System shift the reaction to undo the stress</a:t>
            </a:r>
          </a:p>
          <a:p>
            <a:r>
              <a:rPr lang="en-US" dirty="0" smtClean="0"/>
              <a:t>*never fully removes stress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5916" y="3385353"/>
            <a:ext cx="4256293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set of conditions:</a:t>
            </a:r>
          </a:p>
          <a:p>
            <a:r>
              <a:rPr lang="en-US" dirty="0" smtClean="0"/>
              <a:t>The relative amounts of R and P is altered</a:t>
            </a:r>
          </a:p>
          <a:p>
            <a:r>
              <a:rPr lang="en-US" dirty="0" smtClean="0"/>
              <a:t>*never returns to original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21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113" y="417443"/>
            <a:ext cx="103970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53136" y="494387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	 + 	B 	↔	C 	+ 	D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678871"/>
              </p:ext>
            </p:extLst>
          </p:nvPr>
        </p:nvGraphicFramePr>
        <p:xfrm>
          <a:off x="487015" y="1258069"/>
          <a:ext cx="7881732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3">
                  <a:extLst>
                    <a:ext uri="{9D8B030D-6E8A-4147-A177-3AD203B41FA5}">
                      <a16:colId xmlns:a16="http://schemas.microsoft.com/office/drawing/2014/main" val="305081660"/>
                    </a:ext>
                  </a:extLst>
                </a:gridCol>
                <a:gridCol w="4025348">
                  <a:extLst>
                    <a:ext uri="{9D8B030D-6E8A-4147-A177-3AD203B41FA5}">
                      <a16:colId xmlns:a16="http://schemas.microsoft.com/office/drawing/2014/main" val="1688809509"/>
                    </a:ext>
                  </a:extLst>
                </a:gridCol>
                <a:gridCol w="487017">
                  <a:extLst>
                    <a:ext uri="{9D8B030D-6E8A-4147-A177-3AD203B41FA5}">
                      <a16:colId xmlns:a16="http://schemas.microsoft.com/office/drawing/2014/main" val="1428794993"/>
                    </a:ext>
                  </a:extLst>
                </a:gridCol>
                <a:gridCol w="586409">
                  <a:extLst>
                    <a:ext uri="{9D8B030D-6E8A-4147-A177-3AD203B41FA5}">
                      <a16:colId xmlns:a16="http://schemas.microsoft.com/office/drawing/2014/main" val="3021058385"/>
                    </a:ext>
                  </a:extLst>
                </a:gridCol>
                <a:gridCol w="636104">
                  <a:extLst>
                    <a:ext uri="{9D8B030D-6E8A-4147-A177-3AD203B41FA5}">
                      <a16:colId xmlns:a16="http://schemas.microsoft.com/office/drawing/2014/main" val="1698315526"/>
                    </a:ext>
                  </a:extLst>
                </a:gridCol>
                <a:gridCol w="546651">
                  <a:extLst>
                    <a:ext uri="{9D8B030D-6E8A-4147-A177-3AD203B41FA5}">
                      <a16:colId xmlns:a16="http://schemas.microsoft.com/office/drawing/2014/main" val="38456655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Stress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Applied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Direction Reaction Shifts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[A]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[B]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[C]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[D]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561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Add A</a:t>
                      </a:r>
                    </a:p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745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9037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31434" y="247451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	 + 	B 	↔	C 	+ 	D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127316" y="1905570"/>
            <a:ext cx="2058962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Stress = Add 4 more</a:t>
            </a:r>
          </a:p>
          <a:p>
            <a:pPr algn="ctr"/>
            <a:r>
              <a:rPr lang="en-US" dirty="0" smtClean="0"/>
              <a:t>A to the beaker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99667" y="1905570"/>
            <a:ext cx="185986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Release </a:t>
            </a:r>
          </a:p>
          <a:p>
            <a:pPr algn="ctr"/>
            <a:r>
              <a:rPr lang="en-US" dirty="0" smtClean="0"/>
              <a:t>Shift to Remove 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39974" y="7574194"/>
            <a:ext cx="185986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Final Change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31669" y="1721736"/>
            <a:ext cx="2714141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New/Different  Equilibrium</a:t>
            </a:r>
          </a:p>
          <a:p>
            <a:pPr algn="ctr"/>
            <a:r>
              <a:rPr lang="en-US" dirty="0" smtClean="0"/>
              <a:t>5 A’s  =  3 C’s</a:t>
            </a:r>
          </a:p>
          <a:p>
            <a:pPr algn="ctr"/>
            <a:r>
              <a:rPr lang="en-US" dirty="0" smtClean="0"/>
              <a:t>1 B    =  3 D’s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884" y="1660901"/>
            <a:ext cx="1889043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Original Equilibrium</a:t>
            </a:r>
          </a:p>
          <a:p>
            <a:pPr algn="ctr"/>
            <a:r>
              <a:rPr lang="en-US" dirty="0" smtClean="0"/>
              <a:t>2 A’s    2 B’s</a:t>
            </a:r>
          </a:p>
          <a:p>
            <a:pPr algn="ctr"/>
            <a:r>
              <a:rPr lang="en-US" dirty="0" smtClean="0"/>
              <a:t>2 C’s   2 D’’s</a:t>
            </a:r>
          </a:p>
        </p:txBody>
      </p:sp>
      <p:sp>
        <p:nvSpPr>
          <p:cNvPr id="8" name="Rectangle 7"/>
          <p:cNvSpPr/>
          <p:nvPr/>
        </p:nvSpPr>
        <p:spPr>
          <a:xfrm>
            <a:off x="589418" y="3024975"/>
            <a:ext cx="2677569" cy="2866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26056" y="2988448"/>
            <a:ext cx="2677569" cy="28660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3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62468" y="467139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	 + 	B 	↔	C 	+ 	D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9088" y="2002879"/>
            <a:ext cx="1889043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Stress = Add more</a:t>
            </a:r>
          </a:p>
          <a:p>
            <a:pPr algn="ctr"/>
            <a:r>
              <a:rPr lang="en-US" dirty="0" smtClean="0"/>
              <a:t>A to the beaker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088" y="3041662"/>
            <a:ext cx="185986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Release </a:t>
            </a:r>
          </a:p>
          <a:p>
            <a:pPr algn="ctr"/>
            <a:r>
              <a:rPr lang="en-US" dirty="0" smtClean="0"/>
              <a:t>Shift to Remove 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086" y="5119229"/>
            <a:ext cx="185986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Final Change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63077" y="112247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47071" y="112247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04139" y="112182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88133" y="112247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27464" y="2141377"/>
            <a:ext cx="65114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+300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831660" y="3180161"/>
            <a:ext cx="4892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-50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98981" y="3180161"/>
            <a:ext cx="48923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-50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240243" y="3180161"/>
            <a:ext cx="53412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307564" y="3180161"/>
            <a:ext cx="53412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9905" y="4218945"/>
            <a:ext cx="173823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New Equilibrium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85172" y="421894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34247" y="421894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7951" y="4218945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125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41177" y="422946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125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49088" y="1089703"/>
            <a:ext cx="188904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Original Equilibrium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2887310" y="5026896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87106" y="5050809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88342" y="5050809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45467" y="5026896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9905" y="236306"/>
            <a:ext cx="95763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Math!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352951" y="1133695"/>
            <a:ext cx="57740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2:1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542336" y="4183293"/>
            <a:ext cx="577402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2:1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478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1737" y="596349"/>
            <a:ext cx="3669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	 + 	B 	↔	C 	+ 	D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34498" y="1911794"/>
            <a:ext cx="1889043" cy="646331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Stress = Add more</a:t>
            </a:r>
          </a:p>
          <a:p>
            <a:pPr algn="ctr"/>
            <a:r>
              <a:rPr lang="en-US" dirty="0" smtClean="0"/>
              <a:t>A to the beaker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088" y="3041662"/>
            <a:ext cx="1859869" cy="646331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Release </a:t>
            </a:r>
          </a:p>
          <a:p>
            <a:pPr algn="ctr"/>
            <a:r>
              <a:rPr lang="en-US" dirty="0" smtClean="0"/>
              <a:t>Shift to Remove 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9086" y="5119229"/>
            <a:ext cx="185986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Final Change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09905" y="4218945"/>
            <a:ext cx="1738233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New Equilibrium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34497" y="1251261"/>
            <a:ext cx="188904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Original Equilibrium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49086" y="248394"/>
            <a:ext cx="228081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See Saw Method</a:t>
            </a:r>
            <a:endParaRPr lang="en-US" sz="2400" dirty="0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259" y="184078"/>
            <a:ext cx="2307741" cy="105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681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1531</TotalTime>
  <Words>1078</Words>
  <Application>Microsoft Office PowerPoint</Application>
  <PresentationFormat>On-screen Show (4:3)</PresentationFormat>
  <Paragraphs>283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159</cp:revision>
  <dcterms:created xsi:type="dcterms:W3CDTF">2020-03-25T15:59:49Z</dcterms:created>
  <dcterms:modified xsi:type="dcterms:W3CDTF">2021-11-14T18:32:26Z</dcterms:modified>
</cp:coreProperties>
</file>