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354" r:id="rId3"/>
    <p:sldId id="363" r:id="rId4"/>
    <p:sldId id="360" r:id="rId5"/>
    <p:sldId id="370" r:id="rId6"/>
    <p:sldId id="371" r:id="rId7"/>
    <p:sldId id="373" r:id="rId8"/>
    <p:sldId id="372" r:id="rId9"/>
    <p:sldId id="374" r:id="rId10"/>
    <p:sldId id="368" r:id="rId11"/>
    <p:sldId id="369" r:id="rId12"/>
    <p:sldId id="375" r:id="rId13"/>
    <p:sldId id="376" r:id="rId14"/>
    <p:sldId id="383" r:id="rId15"/>
    <p:sldId id="377" r:id="rId16"/>
    <p:sldId id="378" r:id="rId17"/>
    <p:sldId id="379" r:id="rId18"/>
    <p:sldId id="380" r:id="rId19"/>
    <p:sldId id="381" r:id="rId20"/>
    <p:sldId id="382" r:id="rId21"/>
    <p:sldId id="366" r:id="rId22"/>
    <p:sldId id="35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E735B-9C3A-43D6-B9FE-096E531F123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ACCA3-5C81-4B3C-BA4D-01FAA7BD3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28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6" y="1367065"/>
            <a:ext cx="4294772" cy="1600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Mathematical Definition of Acid/Base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Concentration [ ]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pH </a:t>
            </a:r>
            <a:r>
              <a:rPr lang="en-US" sz="1600" dirty="0" smtClean="0"/>
              <a:t>Scale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Buffers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Titrations (Review of </a:t>
            </a:r>
            <a:r>
              <a:rPr lang="en-US" sz="1600" dirty="0" smtClean="0"/>
              <a:t>6d</a:t>
            </a:r>
            <a:r>
              <a:rPr lang="en-US" sz="1600" dirty="0" smtClean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</a:t>
            </a:r>
            <a:r>
              <a:rPr lang="en-US" dirty="0" smtClean="0"/>
              <a:t>10 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056" y="6032613"/>
            <a:ext cx="42947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Chapter 15.8-15.15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7165" y="206597"/>
            <a:ext cx="62634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101 Fall </a:t>
            </a:r>
            <a:r>
              <a:rPr lang="en-US" sz="3200" dirty="0" smtClean="0"/>
              <a:t>2021</a:t>
            </a:r>
            <a:endParaRPr lang="en-US" sz="3200" dirty="0" smtClean="0"/>
          </a:p>
          <a:p>
            <a:pPr algn="ctr"/>
            <a:r>
              <a:rPr lang="en-US" sz="3200" dirty="0" smtClean="0"/>
              <a:t>Lecture </a:t>
            </a:r>
            <a:r>
              <a:rPr lang="en-US" sz="3200" dirty="0" smtClean="0"/>
              <a:t>10b </a:t>
            </a:r>
            <a:r>
              <a:rPr lang="en-US" sz="3200" smtClean="0"/>
              <a:t>– </a:t>
            </a:r>
            <a:r>
              <a:rPr lang="en-US" sz="3200" smtClean="0"/>
              <a:t>Acids and Bases Part 2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7049" y="1404640"/>
            <a:ext cx="4114800" cy="411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93639" y="5519440"/>
            <a:ext cx="538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pH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691849" y="966489"/>
            <a:ext cx="742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pOH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86599" y="5427107"/>
            <a:ext cx="66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[H</a:t>
            </a:r>
            <a:r>
              <a:rPr lang="en-US" sz="2400" baseline="30000" dirty="0" smtClean="0"/>
              <a:t>+</a:t>
            </a:r>
            <a:r>
              <a:rPr lang="en-US" sz="2400" dirty="0"/>
              <a:t>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18792" y="1038932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[OH</a:t>
            </a:r>
            <a:r>
              <a:rPr lang="en-US" sz="2400" baseline="30000" dirty="0"/>
              <a:t>-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854507" y="5564191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 = -log[H</a:t>
            </a:r>
            <a:r>
              <a:rPr lang="en-US" baseline="30000" dirty="0" smtClean="0"/>
              <a:t>+</a:t>
            </a:r>
            <a:r>
              <a:rPr lang="en-US" dirty="0" smtClean="0"/>
              <a:t>]</a:t>
            </a:r>
            <a:endParaRPr lang="en-US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3947043" y="5957591"/>
            <a:ext cx="1225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[H</a:t>
            </a:r>
            <a:r>
              <a:rPr lang="en-US" baseline="30000" dirty="0" smtClean="0"/>
              <a:t>+</a:t>
            </a:r>
            <a:r>
              <a:rPr lang="en-US" dirty="0" smtClean="0"/>
              <a:t>] = 10</a:t>
            </a:r>
            <a:r>
              <a:rPr lang="en-US" baseline="30000" dirty="0" smtClean="0"/>
              <a:t>-pH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>
          <a:xfrm>
            <a:off x="5172058" y="6142257"/>
            <a:ext cx="1378227" cy="20683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1"/>
          </p:cNvCxnSpPr>
          <p:nvPr/>
        </p:nvCxnSpPr>
        <p:spPr>
          <a:xfrm flipH="1">
            <a:off x="2629005" y="5748857"/>
            <a:ext cx="1225502" cy="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3"/>
          </p:cNvCxnSpPr>
          <p:nvPr/>
        </p:nvCxnSpPr>
        <p:spPr>
          <a:xfrm>
            <a:off x="5243029" y="5748857"/>
            <a:ext cx="1307256" cy="2917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629005" y="6142257"/>
            <a:ext cx="1340359" cy="0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996071" y="573089"/>
            <a:ext cx="166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pOH = -log[OH</a:t>
            </a:r>
            <a:r>
              <a:rPr lang="en-US" baseline="30000" dirty="0"/>
              <a:t>-</a:t>
            </a:r>
            <a:r>
              <a:rPr lang="en-US" dirty="0" smtClean="0"/>
              <a:t>]</a:t>
            </a:r>
            <a:endParaRPr lang="en-US" baseline="30000" dirty="0"/>
          </a:p>
        </p:txBody>
      </p:sp>
      <p:sp>
        <p:nvSpPr>
          <p:cNvPr id="32" name="TextBox 31"/>
          <p:cNvSpPr txBox="1"/>
          <p:nvPr/>
        </p:nvSpPr>
        <p:spPr>
          <a:xfrm>
            <a:off x="4088607" y="966489"/>
            <a:ext cx="1388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[OH</a:t>
            </a:r>
            <a:r>
              <a:rPr lang="en-US" baseline="30000" dirty="0"/>
              <a:t>-</a:t>
            </a:r>
            <a:r>
              <a:rPr lang="en-US" dirty="0" smtClean="0"/>
              <a:t>] = 10</a:t>
            </a:r>
            <a:r>
              <a:rPr lang="en-US" baseline="30000" dirty="0" smtClean="0"/>
              <a:t>-pH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32" idx="3"/>
          </p:cNvCxnSpPr>
          <p:nvPr/>
        </p:nvCxnSpPr>
        <p:spPr>
          <a:xfrm flipV="1">
            <a:off x="5476875" y="1076325"/>
            <a:ext cx="12149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1" idx="1"/>
          </p:cNvCxnSpPr>
          <p:nvPr/>
        </p:nvCxnSpPr>
        <p:spPr>
          <a:xfrm flipH="1">
            <a:off x="2770569" y="757755"/>
            <a:ext cx="1225502" cy="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1" idx="3"/>
          </p:cNvCxnSpPr>
          <p:nvPr/>
        </p:nvCxnSpPr>
        <p:spPr>
          <a:xfrm>
            <a:off x="5658706" y="757755"/>
            <a:ext cx="1033143" cy="2917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770569" y="1151155"/>
            <a:ext cx="1340359" cy="0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16200000">
            <a:off x="1196393" y="3216597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[H</a:t>
            </a:r>
            <a:r>
              <a:rPr lang="en-US" baseline="30000" dirty="0" smtClean="0"/>
              <a:t>+</a:t>
            </a:r>
            <a:r>
              <a:rPr lang="en-US" dirty="0" smtClean="0"/>
              <a:t>][OH</a:t>
            </a:r>
            <a:r>
              <a:rPr lang="en-US" baseline="30000" dirty="0" smtClean="0"/>
              <a:t>-</a:t>
            </a:r>
            <a:r>
              <a:rPr lang="en-US" dirty="0" smtClean="0"/>
              <a:t>] = 10</a:t>
            </a:r>
            <a:r>
              <a:rPr lang="en-US" baseline="30000" dirty="0" smtClean="0"/>
              <a:t>-14</a:t>
            </a:r>
            <a:r>
              <a:rPr lang="en-US" dirty="0" smtClean="0"/>
              <a:t> M 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 rot="16200000">
            <a:off x="6290296" y="3289131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 + pOH = 14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668278" y="5057775"/>
            <a:ext cx="79380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-1</a:t>
            </a:r>
            <a:r>
              <a:rPr lang="en-US" dirty="0" smtClean="0"/>
              <a:t> M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629005" y="1428154"/>
            <a:ext cx="872355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-14</a:t>
            </a:r>
            <a:r>
              <a:rPr lang="en-US" dirty="0" smtClean="0"/>
              <a:t> M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668278" y="3092708"/>
            <a:ext cx="79380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-7</a:t>
            </a:r>
            <a:r>
              <a:rPr lang="en-US" dirty="0" smtClean="0"/>
              <a:t> M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175277" y="1428154"/>
            <a:ext cx="41870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293105" y="3114763"/>
            <a:ext cx="30168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326120" y="5047434"/>
            <a:ext cx="30168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356183" y="3092708"/>
            <a:ext cx="88684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Neutral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71946" y="5047434"/>
            <a:ext cx="74090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Acidic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430883" y="1462563"/>
            <a:ext cx="660758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Basic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76922" y="227779"/>
            <a:ext cx="237032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Acid/Base Square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8702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625" y="400050"/>
            <a:ext cx="110966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0312" y="971550"/>
            <a:ext cx="2810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Convert pOH = 4.55 to [OH</a:t>
            </a:r>
            <a:r>
              <a:rPr lang="en-US" baseline="30000" dirty="0"/>
              <a:t>-</a:t>
            </a:r>
            <a:r>
              <a:rPr lang="en-US" dirty="0" smtClean="0"/>
              <a:t>]</a:t>
            </a:r>
          </a:p>
          <a:p>
            <a:r>
              <a:rPr lang="en-US" dirty="0" smtClean="0"/>
              <a:t>Is the solution A/B/N?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00625" y="971549"/>
            <a:ext cx="3702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Convert [OH</a:t>
            </a:r>
            <a:r>
              <a:rPr lang="en-US" baseline="30000" dirty="0"/>
              <a:t>-</a:t>
            </a:r>
            <a:r>
              <a:rPr lang="en-US" dirty="0" smtClean="0"/>
              <a:t>] = 1.25 x 10</a:t>
            </a:r>
            <a:r>
              <a:rPr lang="en-US" baseline="30000" dirty="0" smtClean="0"/>
              <a:t>-12</a:t>
            </a:r>
            <a:r>
              <a:rPr lang="en-US" dirty="0" smtClean="0"/>
              <a:t> M to pOH</a:t>
            </a:r>
          </a:p>
          <a:p>
            <a:r>
              <a:rPr lang="en-US" dirty="0"/>
              <a:t>Is the solution A/B/N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0312" y="3305859"/>
            <a:ext cx="2726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Convert pOH = 8.25 to [H</a:t>
            </a:r>
            <a:r>
              <a:rPr lang="en-US" baseline="30000" dirty="0" smtClean="0"/>
              <a:t>+</a:t>
            </a:r>
            <a:r>
              <a:rPr lang="en-US" dirty="0" smtClean="0"/>
              <a:t>]</a:t>
            </a:r>
          </a:p>
          <a:p>
            <a:r>
              <a:rPr lang="en-US" dirty="0" smtClean="0"/>
              <a:t>Is the solution A/B/N?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00625" y="3305859"/>
            <a:ext cx="3355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Convert [OH</a:t>
            </a:r>
            <a:r>
              <a:rPr lang="en-US" baseline="30000" dirty="0" smtClean="0"/>
              <a:t>-</a:t>
            </a:r>
            <a:r>
              <a:rPr lang="en-US" dirty="0" smtClean="0"/>
              <a:t>] = 2.9 x 10</a:t>
            </a:r>
            <a:r>
              <a:rPr lang="en-US" baseline="30000" dirty="0" smtClean="0"/>
              <a:t>-9</a:t>
            </a:r>
            <a:r>
              <a:rPr lang="en-US" dirty="0" smtClean="0"/>
              <a:t> M to pH</a:t>
            </a:r>
          </a:p>
          <a:p>
            <a:r>
              <a:rPr lang="en-US" dirty="0"/>
              <a:t>Is the solution A/B/N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012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425" y="333375"/>
            <a:ext cx="106798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Buffers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66700" y="981075"/>
            <a:ext cx="46019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Solutions that are resistant to changes in pH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wa</a:t>
            </a:r>
            <a:r>
              <a:rPr lang="en-US" dirty="0" smtClean="0"/>
              <a:t> + salt of conjugate base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wb</a:t>
            </a:r>
            <a:r>
              <a:rPr lang="en-US" dirty="0" smtClean="0"/>
              <a:t> + salt of conjugate acid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82" y="1904405"/>
            <a:ext cx="4352925" cy="46302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97618" y="5114925"/>
            <a:ext cx="117006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Weak Acid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64843" y="5743575"/>
            <a:ext cx="2542619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Salt of Weak Acid</a:t>
            </a:r>
          </a:p>
          <a:p>
            <a:r>
              <a:rPr lang="en-US" dirty="0" smtClean="0"/>
              <a:t>Replace H with Metal 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623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518" y="200024"/>
            <a:ext cx="3152464" cy="33533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2425" y="333375"/>
            <a:ext cx="244842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How Buffers Work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45880" y="2430288"/>
            <a:ext cx="4687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</a:t>
            </a:r>
            <a:r>
              <a:rPr lang="en-US" sz="2400" dirty="0" err="1" smtClean="0"/>
              <a:t>NaOH</a:t>
            </a:r>
            <a:r>
              <a:rPr lang="en-US" sz="2400" dirty="0" smtClean="0"/>
              <a:t> → NaC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+ </a:t>
            </a:r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endParaRPr lang="en-US" sz="24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1080284" y="1737790"/>
            <a:ext cx="3418693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Acid + Base = Salt + Water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59080" y="4759449"/>
            <a:ext cx="4474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NaC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</a:t>
            </a:r>
            <a:r>
              <a:rPr lang="en-US" sz="2400" dirty="0" err="1" smtClean="0"/>
              <a:t>HCl</a:t>
            </a:r>
            <a:r>
              <a:rPr lang="en-US" sz="2400" dirty="0" smtClean="0"/>
              <a:t> </a:t>
            </a:r>
            <a:r>
              <a:rPr lang="en-US" sz="2400" dirty="0"/>
              <a:t>→</a:t>
            </a:r>
            <a:r>
              <a:rPr lang="en-US" sz="2400" dirty="0" smtClean="0"/>
              <a:t> HC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</a:t>
            </a:r>
            <a:r>
              <a:rPr lang="en-US" sz="2400" dirty="0" err="1" smtClean="0"/>
              <a:t>NaCl</a:t>
            </a:r>
            <a:endParaRPr lang="en-US" sz="24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778536" y="4065536"/>
            <a:ext cx="4235390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Salt CB + Acid = Weak Acid + Salt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3349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" y="457200"/>
            <a:ext cx="110966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2425" y="1019175"/>
            <a:ext cx="421647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Which of the following is a Buffer Systems?</a:t>
            </a:r>
          </a:p>
          <a:p>
            <a:endParaRPr lang="en-US" dirty="0"/>
          </a:p>
          <a:p>
            <a:pPr marL="342900" indent="-342900">
              <a:buAutoNum type="alphaLcParenBoth"/>
            </a:pP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/ Na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HF / KF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NH</a:t>
            </a:r>
            <a:r>
              <a:rPr lang="en-US" baseline="-25000" dirty="0" smtClean="0"/>
              <a:t>3</a:t>
            </a:r>
            <a:r>
              <a:rPr lang="en-US" dirty="0" smtClean="0"/>
              <a:t> / NH</a:t>
            </a:r>
            <a:r>
              <a:rPr lang="en-US" baseline="-25000" dirty="0" smtClean="0"/>
              <a:t>4</a:t>
            </a:r>
            <a:r>
              <a:rPr lang="en-US" dirty="0" smtClean="0"/>
              <a:t>Cl</a:t>
            </a:r>
          </a:p>
          <a:p>
            <a:pPr marL="342900" indent="-342900">
              <a:buAutoNum type="alphaLcParenBoth"/>
            </a:pPr>
            <a:r>
              <a:rPr lang="en-US" dirty="0" err="1" smtClean="0"/>
              <a:t>NaOH</a:t>
            </a:r>
            <a:r>
              <a:rPr lang="en-US" dirty="0" smtClean="0"/>
              <a:t> / KOH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HC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/ HF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5299" y="3990975"/>
            <a:ext cx="685091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make a buffer system you could add which of the following to HNO</a:t>
            </a:r>
            <a:r>
              <a:rPr lang="en-US" baseline="-25000" dirty="0" smtClean="0"/>
              <a:t>2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342900" indent="-342900">
              <a:buAutoNum type="alphaLcParenBoth"/>
            </a:pPr>
            <a:r>
              <a:rPr lang="en-US" dirty="0" smtClean="0"/>
              <a:t>HNO</a:t>
            </a:r>
            <a:r>
              <a:rPr lang="en-US" baseline="-25000" dirty="0" smtClean="0"/>
              <a:t>3</a:t>
            </a:r>
            <a:endParaRPr lang="en-US" dirty="0" smtClean="0"/>
          </a:p>
          <a:p>
            <a:pPr marL="342900" indent="-342900">
              <a:buAutoNum type="alphaLcParenBoth"/>
            </a:pPr>
            <a:r>
              <a:rPr lang="en-US" dirty="0" smtClean="0"/>
              <a:t>NaNO</a:t>
            </a:r>
            <a:r>
              <a:rPr lang="en-US" baseline="-25000" dirty="0" smtClean="0"/>
              <a:t>2</a:t>
            </a:r>
          </a:p>
          <a:p>
            <a:pPr marL="342900" indent="-342900">
              <a:buAutoNum type="alphaLcParenBoth"/>
            </a:pPr>
            <a:r>
              <a:rPr lang="en-US" dirty="0" err="1" smtClean="0"/>
              <a:t>NaOH</a:t>
            </a:r>
            <a:endParaRPr lang="en-US" dirty="0" smtClean="0"/>
          </a:p>
          <a:p>
            <a:pPr marL="342900" indent="-342900">
              <a:buAutoNum type="alphaLcParenBoth"/>
            </a:pPr>
            <a:r>
              <a:rPr lang="en-US" dirty="0" smtClean="0"/>
              <a:t>Mg(NO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KC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</a:p>
          <a:p>
            <a:pPr marL="342900" indent="-342900">
              <a:buAutoNum type="alphaLcParenBoth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5304" y="3421618"/>
            <a:ext cx="110966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373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975" y="190500"/>
            <a:ext cx="3361433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Important Buffer Systems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9" y="775990"/>
            <a:ext cx="8093848" cy="59534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8950" y="67746"/>
            <a:ext cx="222112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Not on CHE 101 Exam</a:t>
            </a:r>
          </a:p>
          <a:p>
            <a:r>
              <a:rPr lang="en-US" dirty="0" smtClean="0"/>
              <a:t>BIO 201/202?</a:t>
            </a:r>
          </a:p>
        </p:txBody>
      </p:sp>
    </p:spTree>
    <p:extLst>
      <p:ext uri="{BB962C8B-B14F-4D97-AF65-F5344CB8AC3E}">
        <p14:creationId xmlns:p14="http://schemas.microsoft.com/office/powerpoint/2010/main" val="857082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1019174"/>
            <a:ext cx="4089401" cy="3067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350" y="1019174"/>
            <a:ext cx="4695825" cy="5467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8125" y="323850"/>
            <a:ext cx="259494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Ocean Acidification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0650" y="6163358"/>
            <a:ext cx="222112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Not on CHE 101 Exam</a:t>
            </a:r>
          </a:p>
          <a:p>
            <a:r>
              <a:rPr lang="en-US" dirty="0" smtClean="0"/>
              <a:t>ENV 101?</a:t>
            </a:r>
          </a:p>
        </p:txBody>
      </p:sp>
    </p:spTree>
    <p:extLst>
      <p:ext uri="{BB962C8B-B14F-4D97-AF65-F5344CB8AC3E}">
        <p14:creationId xmlns:p14="http://schemas.microsoft.com/office/powerpoint/2010/main" val="312198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33" y="1092266"/>
            <a:ext cx="6328188" cy="52796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6033" y="211209"/>
            <a:ext cx="2201372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Titration</a:t>
            </a:r>
          </a:p>
          <a:p>
            <a:r>
              <a:rPr lang="en-US" sz="2400" dirty="0" smtClean="0"/>
              <a:t>“Neutralization”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627697" y="307973"/>
            <a:ext cx="6169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Method to determine the concentration or amount of an unknown substance by reacting it with a known substance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99120" y="6148877"/>
            <a:ext cx="2475101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Unknown Concentration</a:t>
            </a:r>
          </a:p>
          <a:p>
            <a:r>
              <a:rPr lang="en-US" dirty="0" smtClean="0"/>
              <a:t>Known Volume or Mass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81104" y="2768806"/>
            <a:ext cx="2341667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Known Concentration </a:t>
            </a:r>
          </a:p>
          <a:p>
            <a:r>
              <a:rPr lang="en-US" dirty="0" smtClean="0"/>
              <a:t>Known Volume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88572" y="1184598"/>
            <a:ext cx="3308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92D050"/>
                </a:solidFill>
              </a:rPr>
              <a:t>A</a:t>
            </a:r>
            <a:r>
              <a:rPr lang="en-US" sz="4400" dirty="0" smtClean="0"/>
              <a:t> + </a:t>
            </a:r>
            <a:r>
              <a:rPr lang="en-US" sz="4400" dirty="0" smtClean="0">
                <a:solidFill>
                  <a:srgbClr val="FF0000"/>
                </a:solidFill>
              </a:rPr>
              <a:t>B</a:t>
            </a:r>
            <a:r>
              <a:rPr lang="en-US" sz="4400" dirty="0" smtClean="0"/>
              <a:t> → C + D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3080083" y="4651623"/>
            <a:ext cx="3196196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Indicator – Changes color when:</a:t>
            </a:r>
          </a:p>
          <a:p>
            <a:r>
              <a:rPr lang="en-US" dirty="0" smtClean="0"/>
              <a:t>	            [A] = [B]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77901" y="1789838"/>
            <a:ext cx="1098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Conc. (M)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Vol. (V)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0579" y="1789838"/>
            <a:ext cx="1098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Conc. (M)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Vol. (V)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4221" y="2666463"/>
            <a:ext cx="252121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Given any 3 value’s can solve for the missing value.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48957" y="26543"/>
            <a:ext cx="162583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 </a:t>
            </a:r>
            <a:r>
              <a:rPr lang="en-US" dirty="0" smtClean="0"/>
              <a:t>6d </a:t>
            </a:r>
            <a:r>
              <a:rPr lang="en-US" dirty="0" smtClean="0"/>
              <a:t>HW!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285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788" y="107397"/>
            <a:ext cx="374301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Tools for Solving Problems II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304073" y="179938"/>
            <a:ext cx="291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Types of Titration Problems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5450994" y="748837"/>
            <a:ext cx="2268687" cy="2061865"/>
            <a:chOff x="612469" y="2185761"/>
            <a:chExt cx="2268687" cy="2061865"/>
          </a:xfrm>
        </p:grpSpPr>
        <p:grpSp>
          <p:nvGrpSpPr>
            <p:cNvPr id="7" name="Group 6"/>
            <p:cNvGrpSpPr/>
            <p:nvPr/>
          </p:nvGrpSpPr>
          <p:grpSpPr>
            <a:xfrm>
              <a:off x="1280956" y="2647426"/>
              <a:ext cx="1600200" cy="1600200"/>
              <a:chOff x="1676400" y="2657475"/>
              <a:chExt cx="1600200" cy="16002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V="1">
                <a:off x="1676400" y="2657475"/>
                <a:ext cx="16002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rot="5400000" flipV="1">
                <a:off x="876300" y="3457575"/>
                <a:ext cx="16002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1623287" y="2185761"/>
              <a:ext cx="12186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          B</a:t>
              </a:r>
              <a:endParaRPr lang="en-US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2469" y="2760192"/>
              <a:ext cx="55976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mL</a:t>
              </a:r>
            </a:p>
            <a:p>
              <a:endParaRPr lang="en-US" sz="2400" dirty="0"/>
            </a:p>
            <a:p>
              <a:r>
                <a:rPr lang="en-US" sz="2400" dirty="0" smtClean="0"/>
                <a:t>M</a:t>
              </a:r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20439" y="2755028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x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95076" y="2760192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x</a:t>
              </a:r>
              <a:endParaRPr 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20439" y="3447526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x</a:t>
              </a:r>
              <a:endParaRPr lang="en-US" sz="2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76027" y="3435433"/>
              <a:ext cx="3273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?</a:t>
              </a:r>
              <a:endParaRPr lang="en-US" sz="24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146139" y="2856109"/>
            <a:ext cx="3261082" cy="800181"/>
            <a:chOff x="180587" y="5127766"/>
            <a:chExt cx="3261082" cy="800181"/>
          </a:xfrm>
        </p:grpSpPr>
        <p:sp>
          <p:nvSpPr>
            <p:cNvPr id="14" name="TextBox 13"/>
            <p:cNvSpPr txBox="1"/>
            <p:nvPr/>
          </p:nvSpPr>
          <p:spPr>
            <a:xfrm>
              <a:off x="180587" y="5292650"/>
              <a:ext cx="8637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Start:</a:t>
              </a:r>
              <a:endParaRPr lang="en-US" sz="2400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063428" y="5127766"/>
              <a:ext cx="2378241" cy="800181"/>
              <a:chOff x="1063428" y="5127766"/>
              <a:chExt cx="2378241" cy="800181"/>
            </a:xfrm>
          </p:grpSpPr>
          <p:sp>
            <p:nvSpPr>
              <p:cNvPr id="15" name="Right Arrow 14"/>
              <p:cNvSpPr/>
              <p:nvPr/>
            </p:nvSpPr>
            <p:spPr>
              <a:xfrm>
                <a:off x="2025578" y="5214395"/>
                <a:ext cx="414020" cy="4288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2429854" y="5127766"/>
                    <a:ext cx="1011815" cy="79143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mol</m:t>
                              </m:r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den>
                          </m:f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6" name="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29854" y="5127766"/>
                    <a:ext cx="1011815" cy="79143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/>
                  <p:cNvSpPr/>
                  <p:nvPr/>
                </p:nvSpPr>
                <p:spPr>
                  <a:xfrm>
                    <a:off x="1063428" y="5141706"/>
                    <a:ext cx="959044" cy="78624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mL</m:t>
                              </m:r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mL</m:t>
                              </m:r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den>
                          </m:f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7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3428" y="5141706"/>
                    <a:ext cx="959044" cy="78624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9" name="Group 58"/>
          <p:cNvGrpSpPr/>
          <p:nvPr/>
        </p:nvGrpSpPr>
        <p:grpSpPr>
          <a:xfrm>
            <a:off x="330689" y="2908945"/>
            <a:ext cx="3147965" cy="539920"/>
            <a:chOff x="374318" y="3533912"/>
            <a:chExt cx="3147965" cy="539920"/>
          </a:xfrm>
        </p:grpSpPr>
        <p:grpSp>
          <p:nvGrpSpPr>
            <p:cNvPr id="21" name="Group 20"/>
            <p:cNvGrpSpPr/>
            <p:nvPr/>
          </p:nvGrpSpPr>
          <p:grpSpPr>
            <a:xfrm>
              <a:off x="374318" y="3533912"/>
              <a:ext cx="3147965" cy="539920"/>
              <a:chOff x="180587" y="5214395"/>
              <a:chExt cx="3147965" cy="539920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80587" y="5292650"/>
                <a:ext cx="8637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Start:</a:t>
                </a:r>
                <a:endParaRPr lang="en-US" sz="2400" dirty="0"/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2025578" y="5214395"/>
                <a:ext cx="1302974" cy="487094"/>
                <a:chOff x="2025578" y="5214395"/>
                <a:chExt cx="1302974" cy="487094"/>
              </a:xfrm>
            </p:grpSpPr>
            <p:sp>
              <p:nvSpPr>
                <p:cNvPr id="24" name="Right Arrow 23"/>
                <p:cNvSpPr/>
                <p:nvPr/>
              </p:nvSpPr>
              <p:spPr>
                <a:xfrm>
                  <a:off x="2025578" y="5214395"/>
                  <a:ext cx="414020" cy="428832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2496230" y="5239824"/>
                  <a:ext cx="832322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/>
                    <a:t>mL </a:t>
                  </a:r>
                  <a:r>
                    <a:rPr lang="en-US" sz="2400" dirty="0" smtClean="0"/>
                    <a:t>B</a:t>
                  </a:r>
                  <a:endParaRPr lang="en-US" sz="2400" dirty="0"/>
                </a:p>
              </p:txBody>
            </p:sp>
          </p:grpSp>
        </p:grpSp>
        <p:sp>
          <p:nvSpPr>
            <p:cNvPr id="27" name="Rectangle 26"/>
            <p:cNvSpPr/>
            <p:nvPr/>
          </p:nvSpPr>
          <p:spPr>
            <a:xfrm>
              <a:off x="1304279" y="3589375"/>
              <a:ext cx="83232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/>
                <a:t>mL A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72963" y="687224"/>
            <a:ext cx="2268687" cy="2061865"/>
            <a:chOff x="612469" y="2185761"/>
            <a:chExt cx="2268687" cy="2061865"/>
          </a:xfrm>
        </p:grpSpPr>
        <p:grpSp>
          <p:nvGrpSpPr>
            <p:cNvPr id="30" name="Group 29"/>
            <p:cNvGrpSpPr/>
            <p:nvPr/>
          </p:nvGrpSpPr>
          <p:grpSpPr>
            <a:xfrm>
              <a:off x="1280956" y="2647426"/>
              <a:ext cx="1600200" cy="1600200"/>
              <a:chOff x="1676400" y="2657475"/>
              <a:chExt cx="1600200" cy="1600200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flipV="1">
                <a:off x="1676400" y="2657475"/>
                <a:ext cx="16002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5400000" flipV="1">
                <a:off x="876300" y="3457575"/>
                <a:ext cx="16002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1623287" y="2185761"/>
              <a:ext cx="12186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          B</a:t>
              </a:r>
              <a:endParaRPr lang="en-US" sz="2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2469" y="2760192"/>
              <a:ext cx="55976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mL</a:t>
              </a:r>
            </a:p>
            <a:p>
              <a:endParaRPr lang="en-US" sz="2400" dirty="0"/>
            </a:p>
            <a:p>
              <a:r>
                <a:rPr lang="en-US" sz="2400" dirty="0" smtClean="0"/>
                <a:t>M</a:t>
              </a:r>
              <a:endParaRPr lang="en-US" sz="2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20439" y="2755028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x</a:t>
              </a:r>
              <a:endParaRPr lang="en-US" sz="24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495076" y="2760192"/>
              <a:ext cx="3273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?</a:t>
              </a:r>
              <a:endParaRPr lang="en-US" sz="2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620439" y="3447526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x</a:t>
              </a:r>
              <a:endParaRPr lang="en-US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476027" y="3435433"/>
              <a:ext cx="3273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x</a:t>
              </a:r>
              <a:endParaRPr lang="en-US" sz="2400" dirty="0"/>
            </a:p>
          </p:txBody>
        </p:sp>
      </p:grpSp>
      <p:grpSp>
        <p:nvGrpSpPr>
          <p:cNvPr id="60" name="Group 59"/>
          <p:cNvGrpSpPr>
            <a:grpSpLocks noChangeAspect="1"/>
          </p:cNvGrpSpPr>
          <p:nvPr/>
        </p:nvGrpSpPr>
        <p:grpSpPr>
          <a:xfrm>
            <a:off x="252434" y="3857521"/>
            <a:ext cx="8617528" cy="2953096"/>
            <a:chOff x="312412" y="2800125"/>
            <a:chExt cx="8617528" cy="2953096"/>
          </a:xfrm>
        </p:grpSpPr>
        <p:sp>
          <p:nvSpPr>
            <p:cNvPr id="61" name="Rectangle 60"/>
            <p:cNvSpPr/>
            <p:nvPr/>
          </p:nvSpPr>
          <p:spPr>
            <a:xfrm>
              <a:off x="2480649" y="3380282"/>
              <a:ext cx="12192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Mol</a:t>
              </a:r>
              <a:r>
                <a:rPr lang="en-US" dirty="0" smtClean="0">
                  <a:solidFill>
                    <a:schemeClr val="tx1"/>
                  </a:solidFill>
                </a:rPr>
                <a:t> 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542503" y="3380282"/>
              <a:ext cx="12192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Mol</a:t>
              </a:r>
              <a:r>
                <a:rPr lang="en-US" dirty="0" smtClean="0">
                  <a:solidFill>
                    <a:schemeClr val="tx1"/>
                  </a:solidFill>
                </a:rPr>
                <a:t> 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3" name="Left-Right Arrow 62"/>
            <p:cNvSpPr/>
            <p:nvPr/>
          </p:nvSpPr>
          <p:spPr>
            <a:xfrm>
              <a:off x="3699849" y="3511899"/>
              <a:ext cx="1842654" cy="381000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926588" y="3879121"/>
              <a:ext cx="1359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/>
                <a:t>Mol</a:t>
              </a:r>
              <a:r>
                <a:rPr lang="en-US" sz="1200" dirty="0"/>
                <a:t> </a:t>
              </a:r>
              <a:r>
                <a:rPr lang="en-US" sz="1200" dirty="0" smtClean="0"/>
                <a:t>to </a:t>
              </a:r>
              <a:r>
                <a:rPr lang="en-US" sz="1200" dirty="0" err="1" smtClean="0"/>
                <a:t>Mol</a:t>
              </a:r>
              <a:r>
                <a:rPr lang="en-US" sz="1200" dirty="0" smtClean="0"/>
                <a:t> Ratio </a:t>
              </a:r>
            </a:p>
            <a:p>
              <a:pPr algn="ctr"/>
              <a:r>
                <a:rPr lang="en-US" sz="1200" dirty="0" smtClean="0"/>
                <a:t>from Balanced </a:t>
              </a:r>
              <a:r>
                <a:rPr lang="en-US" sz="1200" dirty="0" err="1" smtClean="0"/>
                <a:t>Eqn</a:t>
              </a:r>
              <a:endParaRPr lang="en-US" sz="12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12412" y="3380282"/>
              <a:ext cx="1219200" cy="685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Grams 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710740" y="3380282"/>
              <a:ext cx="1219200" cy="685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Grams 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7" name="Left-Right Arrow 66"/>
            <p:cNvSpPr/>
            <p:nvPr/>
          </p:nvSpPr>
          <p:spPr>
            <a:xfrm>
              <a:off x="1538540" y="3539608"/>
              <a:ext cx="949036" cy="381000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Left-Right Arrow 67"/>
            <p:cNvSpPr/>
            <p:nvPr/>
          </p:nvSpPr>
          <p:spPr>
            <a:xfrm>
              <a:off x="6761703" y="3539608"/>
              <a:ext cx="949036" cy="381000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326288" y="4066616"/>
              <a:ext cx="12981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Molecular Weight</a:t>
              </a:r>
            </a:p>
            <a:p>
              <a:pPr algn="ctr"/>
              <a:r>
                <a:rPr lang="en-US" sz="1200" dirty="0" smtClean="0"/>
                <a:t>g/</a:t>
              </a:r>
              <a:r>
                <a:rPr lang="en-US" sz="1200" dirty="0" err="1" smtClean="0"/>
                <a:t>mol</a:t>
              </a:r>
              <a:endParaRPr lang="en-US" sz="12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575784" y="4051850"/>
              <a:ext cx="12981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Molecular Weight</a:t>
              </a:r>
            </a:p>
            <a:p>
              <a:pPr algn="ctr"/>
              <a:r>
                <a:rPr lang="en-US" sz="1200" dirty="0" smtClean="0"/>
                <a:t>g/</a:t>
              </a:r>
              <a:r>
                <a:rPr lang="en-US" sz="1200" dirty="0" err="1" smtClean="0"/>
                <a:t>mol</a:t>
              </a:r>
              <a:endParaRPr lang="en-US" sz="12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634519" y="2935698"/>
              <a:ext cx="721672" cy="46166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smtClean="0"/>
                <a:t>MW</a:t>
              </a:r>
              <a:endParaRPr lang="en-US" sz="24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852271" y="2800125"/>
              <a:ext cx="721672" cy="46166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smtClean="0"/>
                <a:t>MW</a:t>
              </a:r>
              <a:endParaRPr lang="en-US" sz="24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012619" y="2984425"/>
              <a:ext cx="1258678" cy="46166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err="1"/>
                <a:t>m</a:t>
              </a:r>
              <a:r>
                <a:rPr lang="en-US" sz="2400" dirty="0" err="1" smtClean="0"/>
                <a:t>ol</a:t>
              </a:r>
              <a:r>
                <a:rPr lang="en-US" sz="2400" dirty="0" smtClean="0"/>
                <a:t>/</a:t>
              </a:r>
              <a:r>
                <a:rPr lang="en-US" sz="2400" dirty="0" err="1" smtClean="0"/>
                <a:t>mol</a:t>
              </a:r>
              <a:endParaRPr lang="en-US" sz="2400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480649" y="5002799"/>
              <a:ext cx="1219200" cy="685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mL 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565087" y="5067421"/>
              <a:ext cx="1219200" cy="685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mL 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6" name="Left-Right Arrow 75"/>
            <p:cNvSpPr/>
            <p:nvPr/>
          </p:nvSpPr>
          <p:spPr>
            <a:xfrm rot="5400000">
              <a:off x="2567121" y="4337781"/>
              <a:ext cx="949036" cy="381000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Left-Right Arrow 76"/>
            <p:cNvSpPr/>
            <p:nvPr/>
          </p:nvSpPr>
          <p:spPr>
            <a:xfrm rot="5400000">
              <a:off x="5696750" y="4393971"/>
              <a:ext cx="949036" cy="381000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232139" y="4316999"/>
              <a:ext cx="447558" cy="46166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smtClean="0"/>
                <a:t>M</a:t>
              </a:r>
              <a:endParaRPr lang="en-US" sz="24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510972" y="4316999"/>
              <a:ext cx="447558" cy="46166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smtClean="0"/>
                <a:t>M</a:t>
              </a:r>
              <a:endParaRPr lang="en-US" sz="2400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7405150" y="76376"/>
            <a:ext cx="162583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 </a:t>
            </a:r>
            <a:r>
              <a:rPr lang="en-US" dirty="0" smtClean="0"/>
              <a:t>6d </a:t>
            </a:r>
            <a:r>
              <a:rPr lang="en-US" dirty="0" smtClean="0"/>
              <a:t>HW!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859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992" y="249793"/>
            <a:ext cx="110966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74268" y="892042"/>
            <a:ext cx="6442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_1_</a:t>
            </a:r>
            <a:r>
              <a:rPr lang="en-US" dirty="0" smtClean="0"/>
              <a:t>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 </a:t>
            </a:r>
            <a:r>
              <a:rPr lang="en-US" dirty="0" smtClean="0"/>
              <a:t>(</a:t>
            </a:r>
            <a:r>
              <a:rPr lang="en-US" dirty="0" err="1" smtClean="0"/>
              <a:t>aq</a:t>
            </a:r>
            <a:r>
              <a:rPr lang="en-US" dirty="0" smtClean="0"/>
              <a:t>) + </a:t>
            </a:r>
            <a:r>
              <a:rPr lang="en-US" u="sng" dirty="0" smtClean="0"/>
              <a:t>_2_ </a:t>
            </a:r>
            <a:r>
              <a:rPr lang="en-US" dirty="0"/>
              <a:t>K</a:t>
            </a:r>
            <a:r>
              <a:rPr lang="en-US" dirty="0" smtClean="0"/>
              <a:t>OH (</a:t>
            </a:r>
            <a:r>
              <a:rPr lang="en-US" dirty="0" err="1" smtClean="0"/>
              <a:t>aq</a:t>
            </a:r>
            <a:r>
              <a:rPr lang="en-US" dirty="0" smtClean="0"/>
              <a:t>) → </a:t>
            </a:r>
            <a:r>
              <a:rPr lang="en-US" u="sng" dirty="0" smtClean="0"/>
              <a:t>_1_ </a:t>
            </a:r>
            <a:r>
              <a:rPr lang="en-US" dirty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+ </a:t>
            </a:r>
            <a:r>
              <a:rPr lang="en-US" u="sng" dirty="0" smtClean="0"/>
              <a:t>_2_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+ Heat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5379" y="1624726"/>
            <a:ext cx="811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required 117.0 mL of 2.50 M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 </a:t>
            </a:r>
            <a:r>
              <a:rPr lang="en-US" dirty="0" smtClean="0"/>
              <a:t>to </a:t>
            </a:r>
            <a:r>
              <a:rPr lang="en-US" u="sng" dirty="0" smtClean="0"/>
              <a:t>neutralize</a:t>
            </a:r>
            <a:r>
              <a:rPr lang="en-US" dirty="0" smtClean="0"/>
              <a:t> 15.0 mL of an unknown concentration of KOH</a:t>
            </a:r>
            <a:r>
              <a:rPr lang="en-US" baseline="-25000" dirty="0" smtClean="0"/>
              <a:t> </a:t>
            </a:r>
            <a:r>
              <a:rPr lang="en-US" dirty="0" smtClean="0"/>
              <a:t>.  What is the Molarity of the </a:t>
            </a:r>
            <a:r>
              <a:rPr lang="en-US" dirty="0"/>
              <a:t>KOH</a:t>
            </a:r>
            <a:r>
              <a:rPr lang="en-US" dirty="0" smtClean="0"/>
              <a:t> solution?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886216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225" y="361950"/>
            <a:ext cx="447282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Acidic, Basic and Neutral Solutions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09967" y="1268737"/>
            <a:ext cx="5249386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Acid – dissociates to produce excess H</a:t>
            </a:r>
            <a:r>
              <a:rPr lang="en-US" baseline="30000" dirty="0" smtClean="0"/>
              <a:t>+</a:t>
            </a:r>
            <a:r>
              <a:rPr lang="en-US" dirty="0" smtClean="0"/>
              <a:t> ions in water</a:t>
            </a:r>
          </a:p>
          <a:p>
            <a:r>
              <a:rPr lang="en-US" dirty="0" smtClean="0"/>
              <a:t>Base </a:t>
            </a:r>
            <a:r>
              <a:rPr lang="en-US" dirty="0"/>
              <a:t>– dissociates to produce excess OH</a:t>
            </a:r>
            <a:r>
              <a:rPr lang="en-US" baseline="30000" dirty="0"/>
              <a:t>-</a:t>
            </a:r>
            <a:r>
              <a:rPr lang="en-US" dirty="0"/>
              <a:t> ions in </a:t>
            </a:r>
            <a:r>
              <a:rPr lang="en-US" dirty="0" smtClean="0"/>
              <a:t>water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7896"/>
          <a:stretch/>
        </p:blipFill>
        <p:spPr>
          <a:xfrm>
            <a:off x="209967" y="2392457"/>
            <a:ext cx="8468002" cy="925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625" y="3317617"/>
            <a:ext cx="111601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 x 10</a:t>
            </a:r>
            <a:r>
              <a:rPr lang="en-US" baseline="30000" dirty="0" smtClean="0"/>
              <a:t>-7</a:t>
            </a:r>
            <a:r>
              <a:rPr lang="en-US" dirty="0" smtClean="0"/>
              <a:t> 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3317617"/>
            <a:ext cx="111601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 x 10</a:t>
            </a:r>
            <a:r>
              <a:rPr lang="en-US" baseline="30000" dirty="0" smtClean="0"/>
              <a:t>-7</a:t>
            </a:r>
            <a:r>
              <a:rPr lang="en-US" dirty="0" smtClean="0"/>
              <a:t> 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57250" y="3343275"/>
            <a:ext cx="55175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 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77183" y="3343275"/>
            <a:ext cx="55175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 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10400" y="177284"/>
            <a:ext cx="190661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[ ] = concentration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51704" y="4674252"/>
            <a:ext cx="6950942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Acid:  		[</a:t>
            </a:r>
            <a:r>
              <a:rPr lang="en-US" sz="2400" dirty="0"/>
              <a:t>H</a:t>
            </a:r>
            <a:r>
              <a:rPr lang="en-US" sz="2400" baseline="30000" dirty="0"/>
              <a:t>+</a:t>
            </a:r>
            <a:r>
              <a:rPr lang="en-US" sz="2400" dirty="0"/>
              <a:t>]  &gt; </a:t>
            </a:r>
            <a:r>
              <a:rPr lang="en-US" sz="2400" dirty="0" smtClean="0"/>
              <a:t>[OH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]		or 		[</a:t>
            </a:r>
            <a:r>
              <a:rPr lang="en-US" sz="2400" dirty="0"/>
              <a:t>H</a:t>
            </a:r>
            <a:r>
              <a:rPr lang="en-US" sz="2400" baseline="30000" dirty="0"/>
              <a:t>+</a:t>
            </a:r>
            <a:r>
              <a:rPr lang="en-US" sz="2400" dirty="0"/>
              <a:t>]  &gt;  1 x 10</a:t>
            </a:r>
            <a:r>
              <a:rPr lang="en-US" sz="2400" baseline="30000" dirty="0"/>
              <a:t>-7</a:t>
            </a:r>
            <a:r>
              <a:rPr lang="en-US" sz="2400" dirty="0"/>
              <a:t> M</a:t>
            </a:r>
            <a:endParaRPr lang="en-US" sz="2400" dirty="0" smtClean="0"/>
          </a:p>
          <a:p>
            <a:r>
              <a:rPr lang="en-US" sz="2400" dirty="0" smtClean="0"/>
              <a:t>Neutral: 	[</a:t>
            </a:r>
            <a:r>
              <a:rPr lang="en-US" sz="2400" dirty="0"/>
              <a:t>H</a:t>
            </a:r>
            <a:r>
              <a:rPr lang="en-US" sz="2400" baseline="30000" dirty="0"/>
              <a:t>+</a:t>
            </a:r>
            <a:r>
              <a:rPr lang="en-US" sz="2400" dirty="0"/>
              <a:t>]  </a:t>
            </a:r>
            <a:r>
              <a:rPr lang="en-US" sz="2400" dirty="0" smtClean="0"/>
              <a:t>= </a:t>
            </a:r>
            <a:r>
              <a:rPr lang="en-US" sz="2400" dirty="0"/>
              <a:t>[OH</a:t>
            </a:r>
            <a:r>
              <a:rPr lang="en-US" sz="2400" baseline="30000" dirty="0"/>
              <a:t>-</a:t>
            </a:r>
            <a:r>
              <a:rPr lang="en-US" sz="2400" dirty="0" smtClean="0"/>
              <a:t>]		or		[H</a:t>
            </a:r>
            <a:r>
              <a:rPr lang="en-US" sz="2400" baseline="30000" dirty="0"/>
              <a:t>+</a:t>
            </a:r>
            <a:r>
              <a:rPr lang="en-US" sz="2400" dirty="0"/>
              <a:t>] </a:t>
            </a:r>
            <a:r>
              <a:rPr lang="en-US" sz="2400" dirty="0" smtClean="0"/>
              <a:t> = </a:t>
            </a:r>
            <a:r>
              <a:rPr lang="en-US" sz="2400" dirty="0"/>
              <a:t>1 x 10</a:t>
            </a:r>
            <a:r>
              <a:rPr lang="en-US" sz="2400" baseline="30000" dirty="0"/>
              <a:t>-7</a:t>
            </a:r>
            <a:r>
              <a:rPr lang="en-US" sz="2400" dirty="0"/>
              <a:t> M</a:t>
            </a:r>
          </a:p>
          <a:p>
            <a:r>
              <a:rPr lang="en-US" sz="2400" dirty="0" smtClean="0"/>
              <a:t>Base: 		[</a:t>
            </a:r>
            <a:r>
              <a:rPr lang="en-US" sz="2400" dirty="0"/>
              <a:t>H</a:t>
            </a:r>
            <a:r>
              <a:rPr lang="en-US" sz="2400" baseline="30000" dirty="0"/>
              <a:t>+</a:t>
            </a:r>
            <a:r>
              <a:rPr lang="en-US" sz="2400" dirty="0"/>
              <a:t>]  </a:t>
            </a:r>
            <a:r>
              <a:rPr lang="en-US" sz="2400" dirty="0" smtClean="0"/>
              <a:t>&lt; </a:t>
            </a:r>
            <a:r>
              <a:rPr lang="en-US" sz="2400" dirty="0"/>
              <a:t>[OH</a:t>
            </a:r>
            <a:r>
              <a:rPr lang="en-US" sz="2400" baseline="30000" dirty="0"/>
              <a:t>-</a:t>
            </a:r>
            <a:r>
              <a:rPr lang="en-US" sz="2400" dirty="0" smtClean="0"/>
              <a:t>]		or		[H</a:t>
            </a:r>
            <a:r>
              <a:rPr lang="en-US" sz="2400" baseline="30000" dirty="0"/>
              <a:t>+</a:t>
            </a:r>
            <a:r>
              <a:rPr lang="en-US" sz="2400" dirty="0"/>
              <a:t>]  </a:t>
            </a:r>
            <a:r>
              <a:rPr lang="en-US" sz="2400" dirty="0" smtClean="0"/>
              <a:t>&lt;  </a:t>
            </a:r>
            <a:r>
              <a:rPr lang="en-US" sz="2400" dirty="0"/>
              <a:t>1 x 10</a:t>
            </a:r>
            <a:r>
              <a:rPr lang="en-US" sz="2400" baseline="30000" dirty="0"/>
              <a:t>-7</a:t>
            </a:r>
            <a:r>
              <a:rPr lang="en-US" sz="2400" dirty="0"/>
              <a:t> </a:t>
            </a:r>
            <a:r>
              <a:rPr lang="en-US" sz="2400" dirty="0" smtClean="0"/>
              <a:t>M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265583" y="6088484"/>
            <a:ext cx="287841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 1 billion water molecules</a:t>
            </a:r>
          </a:p>
          <a:p>
            <a:r>
              <a:rPr lang="en-US" dirty="0" smtClean="0"/>
              <a:t>You will have 1 H</a:t>
            </a:r>
            <a:r>
              <a:rPr lang="en-US" baseline="30000" dirty="0" smtClean="0"/>
              <a:t>+</a:t>
            </a:r>
            <a:r>
              <a:rPr lang="en-US" dirty="0" smtClean="0"/>
              <a:t> and 1 OH</a:t>
            </a:r>
            <a:r>
              <a:rPr lang="en-US" baseline="30000" dirty="0" smtClean="0"/>
              <a:t>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9967" y="4102886"/>
            <a:ext cx="1683474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New Definitions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096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4862" y="892042"/>
            <a:ext cx="6328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_3_</a:t>
            </a:r>
            <a:r>
              <a:rPr lang="en-US" dirty="0" smtClean="0"/>
              <a:t> </a:t>
            </a:r>
            <a:r>
              <a:rPr lang="en-US" dirty="0" err="1" smtClean="0"/>
              <a:t>HCl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+ </a:t>
            </a:r>
            <a:r>
              <a:rPr lang="en-US" u="sng" dirty="0" smtClean="0"/>
              <a:t>_1_ </a:t>
            </a:r>
            <a:r>
              <a:rPr lang="en-US" dirty="0" smtClean="0"/>
              <a:t>Al(OH)</a:t>
            </a:r>
            <a:r>
              <a:rPr lang="en-US" baseline="-25000" dirty="0"/>
              <a:t>3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→ </a:t>
            </a:r>
            <a:r>
              <a:rPr lang="en-US" u="sng" dirty="0" smtClean="0"/>
              <a:t>_1_ </a:t>
            </a:r>
            <a:r>
              <a:rPr lang="en-US" dirty="0" smtClean="0"/>
              <a:t>AlCl</a:t>
            </a:r>
            <a:r>
              <a:rPr lang="en-US" baseline="-25000" dirty="0"/>
              <a:t>3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+ </a:t>
            </a:r>
            <a:r>
              <a:rPr lang="en-US" u="sng" dirty="0" smtClean="0"/>
              <a:t>_3_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+ Heat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0183" y="1534291"/>
            <a:ext cx="8540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many mL of 1.25 M Al(OH)</a:t>
            </a:r>
            <a:r>
              <a:rPr lang="en-US" baseline="-25000" dirty="0" smtClean="0"/>
              <a:t>3</a:t>
            </a:r>
            <a:r>
              <a:rPr lang="en-US" dirty="0" smtClean="0"/>
              <a:t> are required to </a:t>
            </a:r>
            <a:r>
              <a:rPr lang="en-US" u="sng" dirty="0" smtClean="0"/>
              <a:t>titrate</a:t>
            </a:r>
            <a:r>
              <a:rPr lang="en-US" dirty="0" smtClean="0"/>
              <a:t> 95.0 mL of 0.75 M </a:t>
            </a:r>
            <a:r>
              <a:rPr lang="en-US" dirty="0" err="1" smtClean="0"/>
              <a:t>HCl</a:t>
            </a:r>
            <a:r>
              <a:rPr lang="en-US" dirty="0" smtClean="0"/>
              <a:t>?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244992" y="249793"/>
            <a:ext cx="110966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042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009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321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6113" y="694623"/>
            <a:ext cx="6950942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Acid:  		[</a:t>
            </a:r>
            <a:r>
              <a:rPr lang="en-US" sz="2400" dirty="0"/>
              <a:t>H</a:t>
            </a:r>
            <a:r>
              <a:rPr lang="en-US" sz="2400" baseline="30000" dirty="0"/>
              <a:t>+</a:t>
            </a:r>
            <a:r>
              <a:rPr lang="en-US" sz="2400" dirty="0"/>
              <a:t>]  &gt; </a:t>
            </a:r>
            <a:r>
              <a:rPr lang="en-US" sz="2400" dirty="0" smtClean="0"/>
              <a:t>[OH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]		or 		[</a:t>
            </a:r>
            <a:r>
              <a:rPr lang="en-US" sz="2400" dirty="0"/>
              <a:t>H</a:t>
            </a:r>
            <a:r>
              <a:rPr lang="en-US" sz="2400" baseline="30000" dirty="0"/>
              <a:t>+</a:t>
            </a:r>
            <a:r>
              <a:rPr lang="en-US" sz="2400" dirty="0"/>
              <a:t>]  &gt;  1 x 10</a:t>
            </a:r>
            <a:r>
              <a:rPr lang="en-US" sz="2400" baseline="30000" dirty="0"/>
              <a:t>-7</a:t>
            </a:r>
            <a:r>
              <a:rPr lang="en-US" sz="2400" dirty="0"/>
              <a:t> M</a:t>
            </a:r>
            <a:endParaRPr lang="en-US" sz="2400" dirty="0" smtClean="0"/>
          </a:p>
          <a:p>
            <a:r>
              <a:rPr lang="en-US" sz="2400" dirty="0" smtClean="0"/>
              <a:t>Neutral: 	[</a:t>
            </a:r>
            <a:r>
              <a:rPr lang="en-US" sz="2400" dirty="0"/>
              <a:t>H</a:t>
            </a:r>
            <a:r>
              <a:rPr lang="en-US" sz="2400" baseline="30000" dirty="0"/>
              <a:t>+</a:t>
            </a:r>
            <a:r>
              <a:rPr lang="en-US" sz="2400" dirty="0"/>
              <a:t>]  </a:t>
            </a:r>
            <a:r>
              <a:rPr lang="en-US" sz="2400" dirty="0" smtClean="0"/>
              <a:t>= </a:t>
            </a:r>
            <a:r>
              <a:rPr lang="en-US" sz="2400" dirty="0"/>
              <a:t>[OH</a:t>
            </a:r>
            <a:r>
              <a:rPr lang="en-US" sz="2400" baseline="30000" dirty="0"/>
              <a:t>-</a:t>
            </a:r>
            <a:r>
              <a:rPr lang="en-US" sz="2400" dirty="0" smtClean="0"/>
              <a:t>]		or		</a:t>
            </a:r>
            <a:r>
              <a:rPr lang="en-US" sz="2400" dirty="0"/>
              <a:t>[H</a:t>
            </a:r>
            <a:r>
              <a:rPr lang="en-US" sz="2400" baseline="30000" dirty="0"/>
              <a:t>+</a:t>
            </a:r>
            <a:r>
              <a:rPr lang="en-US" sz="2400" dirty="0"/>
              <a:t>]  = 1 x 10</a:t>
            </a:r>
            <a:r>
              <a:rPr lang="en-US" sz="2400" baseline="30000" dirty="0"/>
              <a:t>-7</a:t>
            </a:r>
            <a:r>
              <a:rPr lang="en-US" sz="2400" dirty="0"/>
              <a:t> M</a:t>
            </a:r>
          </a:p>
          <a:p>
            <a:r>
              <a:rPr lang="en-US" sz="2400" dirty="0" smtClean="0"/>
              <a:t>Base: 		[</a:t>
            </a:r>
            <a:r>
              <a:rPr lang="en-US" sz="2400" dirty="0"/>
              <a:t>H</a:t>
            </a:r>
            <a:r>
              <a:rPr lang="en-US" sz="2400" baseline="30000" dirty="0"/>
              <a:t>+</a:t>
            </a:r>
            <a:r>
              <a:rPr lang="en-US" sz="2400" dirty="0"/>
              <a:t>]  </a:t>
            </a:r>
            <a:r>
              <a:rPr lang="en-US" sz="2400" dirty="0" smtClean="0"/>
              <a:t>&lt; </a:t>
            </a:r>
            <a:r>
              <a:rPr lang="en-US" sz="2400" dirty="0"/>
              <a:t>[OH</a:t>
            </a:r>
            <a:r>
              <a:rPr lang="en-US" sz="2400" baseline="30000" dirty="0"/>
              <a:t>-</a:t>
            </a:r>
            <a:r>
              <a:rPr lang="en-US" sz="2400" dirty="0" smtClean="0"/>
              <a:t>]		or		</a:t>
            </a:r>
            <a:r>
              <a:rPr lang="en-US" sz="2400" dirty="0"/>
              <a:t>[H</a:t>
            </a:r>
            <a:r>
              <a:rPr lang="en-US" sz="2400" baseline="30000" dirty="0"/>
              <a:t>+</a:t>
            </a:r>
            <a:r>
              <a:rPr lang="en-US" sz="2400" dirty="0"/>
              <a:t>]  &lt;  1 x 10</a:t>
            </a:r>
            <a:r>
              <a:rPr lang="en-US" sz="2400" baseline="30000" dirty="0"/>
              <a:t>-7</a:t>
            </a:r>
            <a:r>
              <a:rPr lang="en-US" sz="2400" dirty="0"/>
              <a:t> 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376" y="2128841"/>
            <a:ext cx="3770693" cy="28072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362" t="10426" r="3716" b="62766"/>
          <a:stretch/>
        </p:blipFill>
        <p:spPr>
          <a:xfrm>
            <a:off x="398087" y="5380087"/>
            <a:ext cx="7928409" cy="8778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0424" y="6285629"/>
            <a:ext cx="180530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[H</a:t>
            </a:r>
            <a:r>
              <a:rPr lang="en-US" baseline="30000" dirty="0"/>
              <a:t>+</a:t>
            </a:r>
            <a:r>
              <a:rPr lang="en-US" dirty="0"/>
              <a:t>]  &gt;  1 x 10</a:t>
            </a:r>
            <a:r>
              <a:rPr lang="en-US" baseline="30000" dirty="0"/>
              <a:t>-7</a:t>
            </a:r>
            <a:r>
              <a:rPr lang="en-US" dirty="0"/>
              <a:t> M</a:t>
            </a:r>
          </a:p>
        </p:txBody>
      </p:sp>
      <p:sp>
        <p:nvSpPr>
          <p:cNvPr id="6" name="Rectangle 5"/>
          <p:cNvSpPr/>
          <p:nvPr/>
        </p:nvSpPr>
        <p:spPr>
          <a:xfrm>
            <a:off x="3629123" y="6285629"/>
            <a:ext cx="175240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/>
              <a:t>[H</a:t>
            </a:r>
            <a:r>
              <a:rPr lang="en-US" baseline="30000" dirty="0"/>
              <a:t>+</a:t>
            </a:r>
            <a:r>
              <a:rPr lang="en-US" dirty="0"/>
              <a:t>]  = 1 x 10</a:t>
            </a:r>
            <a:r>
              <a:rPr lang="en-US" baseline="30000" dirty="0"/>
              <a:t>-7</a:t>
            </a:r>
            <a:r>
              <a:rPr lang="en-US" dirty="0"/>
              <a:t> M</a:t>
            </a:r>
          </a:p>
        </p:txBody>
      </p:sp>
      <p:sp>
        <p:nvSpPr>
          <p:cNvPr id="7" name="Rectangle 6"/>
          <p:cNvSpPr/>
          <p:nvPr/>
        </p:nvSpPr>
        <p:spPr>
          <a:xfrm>
            <a:off x="6416419" y="6313334"/>
            <a:ext cx="180530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[H</a:t>
            </a:r>
            <a:r>
              <a:rPr lang="en-US" baseline="30000" dirty="0"/>
              <a:t>+</a:t>
            </a:r>
            <a:r>
              <a:rPr lang="en-US" dirty="0"/>
              <a:t>]  &lt;  1 x 10</a:t>
            </a:r>
            <a:r>
              <a:rPr lang="en-US" baseline="30000" dirty="0"/>
              <a:t>-7</a:t>
            </a:r>
            <a:r>
              <a:rPr lang="en-US" dirty="0"/>
              <a:t> 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35030" y="124093"/>
            <a:ext cx="190661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[ ] = concentration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40424" y="4881094"/>
            <a:ext cx="74090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Acidic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162800" y="4936098"/>
            <a:ext cx="66075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Basic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28643" y="5065760"/>
            <a:ext cx="88684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Neutral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6374" y="146467"/>
            <a:ext cx="266912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Concentration Scale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2816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809030" y="676016"/>
            <a:ext cx="854255" cy="83663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4583" y="214351"/>
            <a:ext cx="124809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pH Scale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22755" y="786369"/>
            <a:ext cx="51764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Huge range of value - [H</a:t>
            </a:r>
            <a:r>
              <a:rPr lang="en-US" baseline="30000" dirty="0" smtClean="0"/>
              <a:t>+</a:t>
            </a:r>
            <a:r>
              <a:rPr lang="en-US" dirty="0" smtClean="0"/>
              <a:t>] can go from 10</a:t>
            </a:r>
            <a:r>
              <a:rPr lang="en-US" baseline="30000" dirty="0" smtClean="0"/>
              <a:t>1</a:t>
            </a:r>
            <a:r>
              <a:rPr lang="en-US" dirty="0" smtClean="0"/>
              <a:t>-10</a:t>
            </a:r>
            <a:r>
              <a:rPr lang="en-US" baseline="30000" dirty="0" smtClean="0"/>
              <a:t>-14</a:t>
            </a:r>
            <a:r>
              <a:rPr lang="en-US" dirty="0" smtClean="0"/>
              <a:t> 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People don’t like 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Convenience (1-14 is easier)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06632" y="2054398"/>
            <a:ext cx="199285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pH = - log</a:t>
            </a:r>
            <a:r>
              <a:rPr lang="en-US" sz="2400" dirty="0"/>
              <a:t> [H</a:t>
            </a:r>
            <a:r>
              <a:rPr lang="en-US" sz="2400" baseline="30000" dirty="0"/>
              <a:t>+</a:t>
            </a:r>
            <a:r>
              <a:rPr lang="en-US" sz="2400" dirty="0"/>
              <a:t>]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362" t="10426" r="3716" b="62766"/>
          <a:stretch/>
        </p:blipFill>
        <p:spPr>
          <a:xfrm>
            <a:off x="569537" y="3608437"/>
            <a:ext cx="7928409" cy="8778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7873" y="3088081"/>
            <a:ext cx="180530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[H</a:t>
            </a:r>
            <a:r>
              <a:rPr lang="en-US" baseline="30000" dirty="0"/>
              <a:t>+</a:t>
            </a:r>
            <a:r>
              <a:rPr lang="en-US" dirty="0"/>
              <a:t>]  &gt;  1 x 10</a:t>
            </a:r>
            <a:r>
              <a:rPr lang="en-US" baseline="30000" dirty="0"/>
              <a:t>-7</a:t>
            </a:r>
            <a:r>
              <a:rPr lang="en-US" dirty="0"/>
              <a:t> M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7539" y="3088081"/>
            <a:ext cx="175240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/>
              <a:t>[H</a:t>
            </a:r>
            <a:r>
              <a:rPr lang="en-US" baseline="30000" dirty="0"/>
              <a:t>+</a:t>
            </a:r>
            <a:r>
              <a:rPr lang="en-US" dirty="0"/>
              <a:t>]  = 1 x 10</a:t>
            </a:r>
            <a:r>
              <a:rPr lang="en-US" baseline="30000" dirty="0"/>
              <a:t>-7</a:t>
            </a:r>
            <a:r>
              <a:rPr lang="en-US" dirty="0"/>
              <a:t> M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12539" y="3101796"/>
            <a:ext cx="180530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[H</a:t>
            </a:r>
            <a:r>
              <a:rPr lang="en-US" baseline="30000" dirty="0"/>
              <a:t>+</a:t>
            </a:r>
            <a:r>
              <a:rPr lang="en-US" dirty="0"/>
              <a:t>]  &lt;  1 x 10</a:t>
            </a:r>
            <a:r>
              <a:rPr lang="en-US" baseline="30000" dirty="0"/>
              <a:t>-7</a:t>
            </a:r>
            <a:r>
              <a:rPr lang="en-US" dirty="0"/>
              <a:t> 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3877" t="45958" r="3635" b="34893"/>
          <a:stretch/>
        </p:blipFill>
        <p:spPr>
          <a:xfrm>
            <a:off x="626969" y="4637298"/>
            <a:ext cx="7870977" cy="61867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42228" y="5412560"/>
            <a:ext cx="74090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Acidic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375346" y="5407001"/>
            <a:ext cx="66075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Basic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85818" y="5407001"/>
            <a:ext cx="88684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Neutral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072664" y="2036031"/>
            <a:ext cx="150073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[H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]= 10</a:t>
            </a:r>
            <a:r>
              <a:rPr lang="en-US" sz="2400" baseline="30000" dirty="0" smtClean="0"/>
              <a:t>-pH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515190" y="190541"/>
            <a:ext cx="1441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Calculator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965731" y="1041013"/>
            <a:ext cx="46839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log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956915" y="671681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x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515190" y="190541"/>
            <a:ext cx="1441933" cy="1436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23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946" y="974460"/>
            <a:ext cx="3044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# in front is </a:t>
            </a:r>
            <a:r>
              <a:rPr lang="en-US" u="sng" dirty="0" smtClean="0"/>
              <a:t>NOT</a:t>
            </a:r>
            <a:r>
              <a:rPr lang="en-US" dirty="0" smtClean="0"/>
              <a:t> as SF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Only numbers after . Are SF</a:t>
            </a:r>
          </a:p>
        </p:txBody>
      </p:sp>
      <p:sp>
        <p:nvSpPr>
          <p:cNvPr id="3" name="Rectangle 2"/>
          <p:cNvSpPr/>
          <p:nvPr/>
        </p:nvSpPr>
        <p:spPr>
          <a:xfrm>
            <a:off x="352262" y="295050"/>
            <a:ext cx="23413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/>
              <a:t>SF and Log </a:t>
            </a:r>
            <a:r>
              <a:rPr lang="en-US" sz="2400" dirty="0" smtClean="0"/>
              <a:t>Scales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02606" y="2137430"/>
            <a:ext cx="137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pH = 5.</a:t>
            </a:r>
            <a:r>
              <a:rPr lang="en-US" sz="2400" u="sng" dirty="0" smtClean="0"/>
              <a:t>25</a:t>
            </a:r>
            <a:endParaRPr lang="en-US" sz="24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693609" y="2599095"/>
            <a:ext cx="566181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 SF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5447" y="2783761"/>
            <a:ext cx="960519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Not a SF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V="1">
            <a:off x="1775707" y="2506762"/>
            <a:ext cx="601125" cy="276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90192" y="3300400"/>
            <a:ext cx="187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[H</a:t>
            </a:r>
            <a:r>
              <a:rPr lang="en-US" baseline="30000" dirty="0" smtClean="0"/>
              <a:t>+</a:t>
            </a:r>
            <a:r>
              <a:rPr lang="en-US" dirty="0" smtClean="0"/>
              <a:t>] = 5.6 x 10</a:t>
            </a:r>
            <a:r>
              <a:rPr lang="en-US" baseline="30000" dirty="0" smtClean="0"/>
              <a:t>-6</a:t>
            </a:r>
            <a:r>
              <a:rPr lang="en-US" dirty="0" smtClean="0"/>
              <a:t> 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29919" y="3629259"/>
            <a:ext cx="566181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 SF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49946" y="2060875"/>
            <a:ext cx="97719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043092" y="29845"/>
            <a:ext cx="199285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pH = - log</a:t>
            </a:r>
            <a:r>
              <a:rPr lang="en-US" sz="2400" dirty="0"/>
              <a:t> [H</a:t>
            </a:r>
            <a:r>
              <a:rPr lang="en-US" sz="2400" baseline="30000" dirty="0"/>
              <a:t>+</a:t>
            </a:r>
            <a:r>
              <a:rPr lang="en-US" sz="2400" dirty="0"/>
              <a:t>]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89152" y="598343"/>
            <a:ext cx="150073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[H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]= 10</a:t>
            </a:r>
            <a:r>
              <a:rPr lang="en-US" sz="2400" baseline="30000" dirty="0" smtClean="0"/>
              <a:t>-pH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132098" y="2060875"/>
            <a:ext cx="97719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958843" y="2680637"/>
            <a:ext cx="3350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Convert [H</a:t>
            </a:r>
            <a:r>
              <a:rPr lang="en-US" baseline="30000" dirty="0" smtClean="0"/>
              <a:t>+</a:t>
            </a:r>
            <a:r>
              <a:rPr lang="en-US" dirty="0" smtClean="0"/>
              <a:t>] = 8.65 x 10</a:t>
            </a:r>
            <a:r>
              <a:rPr lang="en-US" baseline="30000" dirty="0" smtClean="0"/>
              <a:t>-9</a:t>
            </a:r>
            <a:r>
              <a:rPr lang="en-US" dirty="0" smtClean="0"/>
              <a:t> M to pH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719307" y="33004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 = 8.063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350890" y="2275929"/>
            <a:ext cx="566181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 SF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476911" y="3629259"/>
            <a:ext cx="566181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 SF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228328" y="3848427"/>
            <a:ext cx="960519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Not a SF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4" idx="0"/>
          </p:cNvCxnSpPr>
          <p:nvPr/>
        </p:nvCxnSpPr>
        <p:spPr>
          <a:xfrm flipV="1">
            <a:off x="5708588" y="3571428"/>
            <a:ext cx="601125" cy="276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456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" y="457200"/>
            <a:ext cx="110966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5300" y="1323975"/>
            <a:ext cx="2535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Convert pH = 9.25 to [H</a:t>
            </a:r>
            <a:r>
              <a:rPr lang="en-US" baseline="30000" dirty="0" smtClean="0"/>
              <a:t>+</a:t>
            </a:r>
            <a:r>
              <a:rPr lang="en-US" dirty="0" smtClean="0"/>
              <a:t>]</a:t>
            </a:r>
          </a:p>
          <a:p>
            <a:r>
              <a:rPr lang="en-US" dirty="0"/>
              <a:t>Is the solution A/B/N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67300" y="1314450"/>
            <a:ext cx="3350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Convert </a:t>
            </a:r>
            <a:r>
              <a:rPr lang="en-US" dirty="0"/>
              <a:t>[H</a:t>
            </a:r>
            <a:r>
              <a:rPr lang="en-US" baseline="30000" dirty="0" smtClean="0"/>
              <a:t>+</a:t>
            </a:r>
            <a:r>
              <a:rPr lang="en-US" dirty="0" smtClean="0"/>
              <a:t>] = 4.56 x 10</a:t>
            </a:r>
            <a:r>
              <a:rPr lang="en-US" baseline="30000" dirty="0" smtClean="0"/>
              <a:t>-5</a:t>
            </a:r>
            <a:r>
              <a:rPr lang="en-US" dirty="0" smtClean="0"/>
              <a:t> M to pH</a:t>
            </a:r>
          </a:p>
          <a:p>
            <a:r>
              <a:rPr lang="en-US" dirty="0"/>
              <a:t>Is the solution A/B/N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71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50" y="371475"/>
            <a:ext cx="286072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[OH]- and pOH Scales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00050" y="978545"/>
            <a:ext cx="4404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Same as [H</a:t>
            </a:r>
            <a:r>
              <a:rPr lang="en-US" baseline="30000" dirty="0" smtClean="0"/>
              <a:t>+</a:t>
            </a:r>
            <a:r>
              <a:rPr lang="en-US" dirty="0" smtClean="0"/>
              <a:t>] and pH scales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Reversed definitions of Acid/Base/Neutral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1770281"/>
            <a:ext cx="5286375" cy="497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54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654" y="230720"/>
            <a:ext cx="137396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Summary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047589"/>
              </p:ext>
            </p:extLst>
          </p:nvPr>
        </p:nvGraphicFramePr>
        <p:xfrm>
          <a:off x="3842919" y="332718"/>
          <a:ext cx="502485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731">
                  <a:extLst>
                    <a:ext uri="{9D8B030D-6E8A-4147-A177-3AD203B41FA5}">
                      <a16:colId xmlns:a16="http://schemas.microsoft.com/office/drawing/2014/main" val="1878020152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3248217023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335256518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6558377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Acidic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Neutral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Basic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48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[H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&gt; 10</a:t>
                      </a:r>
                      <a:r>
                        <a:rPr lang="en-US" baseline="30000" dirty="0" smtClean="0"/>
                        <a:t>-7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= 10</a:t>
                      </a:r>
                      <a:r>
                        <a:rPr lang="en-US" baseline="30000" dirty="0" smtClean="0"/>
                        <a:t>-7 </a:t>
                      </a:r>
                      <a:r>
                        <a:rPr lang="en-US" baseline="0" dirty="0" smtClean="0"/>
                        <a:t>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 10</a:t>
                      </a:r>
                      <a:r>
                        <a:rPr lang="en-US" baseline="30000" dirty="0" smtClean="0"/>
                        <a:t>-7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692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 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= 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3060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0945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[OH</a:t>
                      </a:r>
                      <a:r>
                        <a:rPr lang="en-US" baseline="30000" dirty="0" smtClean="0"/>
                        <a:t>-</a:t>
                      </a:r>
                      <a:r>
                        <a:rPr lang="en-US" baseline="0" dirty="0" smtClean="0"/>
                        <a:t>]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&lt; 10</a:t>
                      </a:r>
                      <a:r>
                        <a:rPr lang="en-US" baseline="30000" dirty="0" smtClean="0"/>
                        <a:t>-7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= 10</a:t>
                      </a:r>
                      <a:r>
                        <a:rPr lang="en-US" baseline="30000" dirty="0" smtClean="0"/>
                        <a:t>-7 </a:t>
                      </a:r>
                      <a:r>
                        <a:rPr lang="en-US" baseline="0" dirty="0" smtClean="0"/>
                        <a:t>M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10</a:t>
                      </a:r>
                      <a:r>
                        <a:rPr lang="en-US" baseline="30000" dirty="0" smtClean="0"/>
                        <a:t>-7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099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=7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 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0784122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118090" y="983221"/>
            <a:ext cx="1992853" cy="1401024"/>
            <a:chOff x="3319044" y="2773921"/>
            <a:chExt cx="1992853" cy="1401024"/>
          </a:xfrm>
        </p:grpSpPr>
        <p:sp>
          <p:nvSpPr>
            <p:cNvPr id="7" name="TextBox 6"/>
            <p:cNvSpPr txBox="1"/>
            <p:nvPr/>
          </p:nvSpPr>
          <p:spPr>
            <a:xfrm>
              <a:off x="3319044" y="3145445"/>
              <a:ext cx="1277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</a:t>
              </a:r>
              <a:r>
                <a:rPr lang="en-US" dirty="0"/>
                <a:t>H</a:t>
              </a:r>
              <a:r>
                <a:rPr lang="en-US" baseline="30000" dirty="0" smtClean="0"/>
                <a:t>+</a:t>
              </a:r>
              <a:r>
                <a:rPr lang="en-US" dirty="0" smtClean="0"/>
                <a:t>] = 10</a:t>
              </a:r>
              <a:r>
                <a:rPr lang="en-US" baseline="30000" dirty="0" smtClean="0"/>
                <a:t>-pH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19044" y="3475996"/>
              <a:ext cx="1502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[OH</a:t>
              </a:r>
              <a:r>
                <a:rPr lang="en-US" baseline="30000" dirty="0"/>
                <a:t>-</a:t>
              </a:r>
              <a:r>
                <a:rPr lang="en-US" dirty="0" smtClean="0"/>
                <a:t>] = 10</a:t>
              </a:r>
              <a:r>
                <a:rPr lang="en-US" baseline="30000" dirty="0" smtClean="0"/>
                <a:t>-pOH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19044" y="3805613"/>
              <a:ext cx="1992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[H</a:t>
              </a:r>
              <a:r>
                <a:rPr lang="en-US" baseline="30000" dirty="0"/>
                <a:t>+</a:t>
              </a:r>
              <a:r>
                <a:rPr lang="en-US" dirty="0"/>
                <a:t>]</a:t>
              </a:r>
              <a:r>
                <a:rPr lang="en-US" dirty="0" smtClean="0"/>
                <a:t> </a:t>
              </a:r>
              <a:r>
                <a:rPr lang="en-US" dirty="0"/>
                <a:t>[OH</a:t>
              </a:r>
              <a:r>
                <a:rPr lang="en-US" baseline="30000" dirty="0"/>
                <a:t>-</a:t>
              </a:r>
              <a:r>
                <a:rPr lang="en-US" dirty="0"/>
                <a:t>] </a:t>
              </a:r>
              <a:r>
                <a:rPr lang="en-US" dirty="0" smtClean="0"/>
                <a:t>= 10</a:t>
              </a:r>
              <a:r>
                <a:rPr lang="en-US" baseline="30000" dirty="0" smtClean="0"/>
                <a:t>-14</a:t>
              </a:r>
              <a:r>
                <a:rPr lang="en-US" dirty="0" smtClean="0"/>
                <a:t> M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19044" y="2773921"/>
              <a:ext cx="1359026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 to [</a:t>
              </a:r>
              <a:r>
                <a:rPr lang="en-US" dirty="0" err="1" smtClean="0"/>
                <a:t>Conc</a:t>
              </a:r>
              <a:r>
                <a:rPr lang="en-US" dirty="0" smtClean="0"/>
                <a:t>]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102699" y="973946"/>
            <a:ext cx="1821332" cy="1410299"/>
            <a:chOff x="6150585" y="2738723"/>
            <a:chExt cx="1821332" cy="1410299"/>
          </a:xfrm>
        </p:grpSpPr>
        <p:sp>
          <p:nvSpPr>
            <p:cNvPr id="13" name="TextBox 12"/>
            <p:cNvSpPr txBox="1"/>
            <p:nvPr/>
          </p:nvSpPr>
          <p:spPr>
            <a:xfrm>
              <a:off x="6152187" y="3779690"/>
              <a:ext cx="1545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 + pOH = 14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50585" y="3411749"/>
              <a:ext cx="1821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pOH = - log</a:t>
              </a:r>
              <a:r>
                <a:rPr lang="en-US" dirty="0"/>
                <a:t> </a:t>
              </a:r>
              <a:r>
                <a:rPr lang="en-US" dirty="0" smtClean="0"/>
                <a:t>[OH</a:t>
              </a:r>
              <a:r>
                <a:rPr lang="en-US" baseline="30000" dirty="0"/>
                <a:t>-</a:t>
              </a:r>
              <a:r>
                <a:rPr lang="en-US" dirty="0" smtClean="0"/>
                <a:t>] 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50585" y="3106664"/>
              <a:ext cx="1547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 = - log</a:t>
              </a:r>
              <a:r>
                <a:rPr lang="en-US" dirty="0"/>
                <a:t> [H</a:t>
              </a:r>
              <a:r>
                <a:rPr lang="en-US" baseline="30000" dirty="0"/>
                <a:t>+</a:t>
              </a:r>
              <a:r>
                <a:rPr lang="en-US" dirty="0"/>
                <a:t>]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50585" y="2738723"/>
              <a:ext cx="1359026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</a:t>
              </a:r>
              <a:r>
                <a:rPr lang="en-US" dirty="0" err="1" smtClean="0"/>
                <a:t>Conc</a:t>
              </a:r>
              <a:r>
                <a:rPr lang="en-US" dirty="0" smtClean="0"/>
                <a:t>] to pH</a:t>
              </a:r>
              <a:endParaRPr lang="en-US" dirty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90" y="3330558"/>
            <a:ext cx="5067300" cy="33337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95673" y="3981450"/>
            <a:ext cx="378020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pH = 1.50 then </a:t>
            </a:r>
            <a:r>
              <a:rPr lang="en-US" dirty="0"/>
              <a:t>[H+] = </a:t>
            </a:r>
            <a:r>
              <a:rPr lang="en-US" dirty="0" smtClean="0"/>
              <a:t>3.2 x 10</a:t>
            </a:r>
            <a:r>
              <a:rPr lang="en-US" baseline="30000" dirty="0" smtClean="0"/>
              <a:t>-2</a:t>
            </a:r>
            <a:r>
              <a:rPr lang="en-US" dirty="0" smtClean="0"/>
              <a:t> M</a:t>
            </a:r>
            <a:endParaRPr lang="en-US" dirty="0"/>
          </a:p>
          <a:p>
            <a:pPr algn="ctr"/>
            <a:endParaRPr lang="en-US" dirty="0" smtClean="0"/>
          </a:p>
          <a:p>
            <a:r>
              <a:rPr lang="en-US" dirty="0" smtClean="0"/>
              <a:t>pH = 7 then [H+] = 1 x 10</a:t>
            </a:r>
            <a:r>
              <a:rPr lang="en-US" baseline="30000" dirty="0" smtClean="0"/>
              <a:t>-14</a:t>
            </a:r>
            <a:r>
              <a:rPr lang="en-US" dirty="0" smtClean="0"/>
              <a:t> M</a:t>
            </a:r>
          </a:p>
          <a:p>
            <a:endParaRPr lang="en-US" dirty="0"/>
          </a:p>
          <a:p>
            <a:r>
              <a:rPr lang="en-US" dirty="0" smtClean="0"/>
              <a:t>pH = 10.805 then </a:t>
            </a:r>
            <a:r>
              <a:rPr lang="en-US" dirty="0"/>
              <a:t>[H+] = </a:t>
            </a:r>
            <a:r>
              <a:rPr lang="en-US" dirty="0" smtClean="0"/>
              <a:t>1.57 </a:t>
            </a:r>
            <a:r>
              <a:rPr lang="en-US" dirty="0"/>
              <a:t>x </a:t>
            </a:r>
            <a:r>
              <a:rPr lang="en-US" dirty="0" smtClean="0"/>
              <a:t>10</a:t>
            </a:r>
            <a:r>
              <a:rPr lang="en-US" baseline="30000" dirty="0" smtClean="0"/>
              <a:t>-11</a:t>
            </a:r>
            <a:r>
              <a:rPr lang="en-US" dirty="0" smtClean="0"/>
              <a:t> </a:t>
            </a:r>
            <a:r>
              <a:rPr lang="en-US" dirty="0"/>
              <a:t>M</a:t>
            </a:r>
          </a:p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447431" y="3796784"/>
            <a:ext cx="14766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/>
              <a:t>Double Check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30422" y="5742384"/>
            <a:ext cx="52995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SF’s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848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110" t="13021" r="11231"/>
          <a:stretch/>
        </p:blipFill>
        <p:spPr>
          <a:xfrm>
            <a:off x="1000125" y="1190624"/>
            <a:ext cx="7477125" cy="4772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922" y="227779"/>
            <a:ext cx="30062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Acid/Base Calculations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5356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2688</TotalTime>
  <Words>1131</Words>
  <Application>Microsoft Office PowerPoint</Application>
  <PresentationFormat>On-screen Show (4:3)</PresentationFormat>
  <Paragraphs>241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167</cp:revision>
  <dcterms:created xsi:type="dcterms:W3CDTF">2020-03-25T15:59:49Z</dcterms:created>
  <dcterms:modified xsi:type="dcterms:W3CDTF">2021-11-14T18:12:27Z</dcterms:modified>
</cp:coreProperties>
</file>