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54" r:id="rId3"/>
    <p:sldId id="358" r:id="rId4"/>
    <p:sldId id="360" r:id="rId5"/>
    <p:sldId id="361" r:id="rId6"/>
    <p:sldId id="362" r:id="rId7"/>
    <p:sldId id="359" r:id="rId8"/>
    <p:sldId id="363" r:id="rId9"/>
    <p:sldId id="364" r:id="rId10"/>
    <p:sldId id="365" r:id="rId11"/>
    <p:sldId id="366" r:id="rId12"/>
    <p:sldId id="369" r:id="rId13"/>
    <p:sldId id="373" r:id="rId14"/>
    <p:sldId id="374" r:id="rId15"/>
    <p:sldId id="375" r:id="rId16"/>
    <p:sldId id="376" r:id="rId17"/>
    <p:sldId id="370" r:id="rId18"/>
    <p:sldId id="378" r:id="rId19"/>
    <p:sldId id="371" r:id="rId20"/>
    <p:sldId id="372" r:id="rId21"/>
    <p:sldId id="3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Laughlin, Jay" initials="MJ" lastIdx="0" clrIdx="0">
    <p:extLst>
      <p:ext uri="{19B8F6BF-5375-455C-9EA6-DF929625EA0E}">
        <p15:presenceInfo xmlns:p15="http://schemas.microsoft.com/office/powerpoint/2012/main" userId="S-1-5-21-2877682817-13129443-538219114-274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831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Definitions of A/B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Arrhenius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 smtClean="0"/>
              <a:t>Bronsted</a:t>
            </a:r>
            <a:r>
              <a:rPr lang="en-US" sz="1600" dirty="0" smtClean="0"/>
              <a:t>-Lowry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Lewis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Conjugate Acid/Base Pairs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, Hydronium ion, Bare Proton and H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O</a:t>
            </a:r>
            <a:r>
              <a:rPr lang="en-US" sz="1600" baseline="30000" dirty="0" smtClean="0"/>
              <a:t>+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Review of Reactions (Ch. 8)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SE, WE, 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Molecular, Total Ionic and Net Ionic Reactions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/>
              <a:t>HW </a:t>
            </a:r>
            <a:r>
              <a:rPr lang="en-US" smtClean="0"/>
              <a:t>10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15.1-15.7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611" y="206597"/>
            <a:ext cx="7858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2021</a:t>
            </a:r>
          </a:p>
          <a:p>
            <a:pPr algn="ctr"/>
            <a:r>
              <a:rPr lang="en-US" sz="2800" dirty="0" smtClean="0"/>
              <a:t>Lecture 10a – Acids, Base, Reactions and Electrolytes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59692"/>
            <a:ext cx="3766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Reactions of Acids and Bases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48575" y="146476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761"/>
          <a:stretch/>
        </p:blipFill>
        <p:spPr>
          <a:xfrm>
            <a:off x="190500" y="707082"/>
            <a:ext cx="4562316" cy="5969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2050" y="1971675"/>
            <a:ext cx="251812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Single Displacement (SD)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72050" y="3692053"/>
            <a:ext cx="153599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Base (AB)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2050" y="4825528"/>
            <a:ext cx="286719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“Double Displacement“ (DD)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72050" y="5959003"/>
            <a:ext cx="208390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Decomposition (DD)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07660"/>
            <a:ext cx="4095750" cy="3149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4375" y="3730254"/>
            <a:ext cx="86292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Ignore!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159692"/>
            <a:ext cx="3766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Reactions of Acids and Bases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48575" y="146476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2650383"/>
            <a:ext cx="153599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Base (AB)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3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661511"/>
            <a:ext cx="235276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Strong Electrolytes (SE)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075" y="85196"/>
            <a:ext cx="25058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Aqueous Solutions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075" y="1223486"/>
            <a:ext cx="2907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Dissociate 100% into </a:t>
            </a:r>
            <a:r>
              <a:rPr lang="en-US" u="sng" dirty="0" smtClean="0"/>
              <a:t>ions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Conduct electricity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SA, SB, Ionic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3096" y="661511"/>
            <a:ext cx="236725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Weak Electrolytes (WE)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2782" y="1223486"/>
            <a:ext cx="2900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Dissociate &lt; 10% into </a:t>
            </a:r>
            <a:r>
              <a:rPr lang="en-US" u="sng" dirty="0" smtClean="0"/>
              <a:t>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May conduct </a:t>
            </a:r>
            <a:r>
              <a:rPr lang="en-US" dirty="0"/>
              <a:t>e</a:t>
            </a:r>
            <a:r>
              <a:rPr lang="en-US" dirty="0" smtClean="0"/>
              <a:t>lectricity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w</a:t>
            </a:r>
            <a:r>
              <a:rPr lang="en-US" dirty="0" err="1"/>
              <a:t>a</a:t>
            </a:r>
            <a:r>
              <a:rPr lang="en-US" dirty="0" smtClean="0"/>
              <a:t>, </a:t>
            </a:r>
            <a:r>
              <a:rPr lang="en-US" dirty="0" err="1" smtClean="0"/>
              <a:t>wb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8425" y="661511"/>
            <a:ext cx="2194575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Non-Electrolytes (NE)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7282" y="1214662"/>
            <a:ext cx="32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dissociate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conduct </a:t>
            </a:r>
            <a:r>
              <a:rPr lang="en-US" dirty="0"/>
              <a:t>e</a:t>
            </a:r>
            <a:r>
              <a:rPr lang="en-US" dirty="0" smtClean="0"/>
              <a:t>lectricity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Molecular (nm/nm) + Ionic (s)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408" y="2355698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NaCl</a:t>
            </a:r>
            <a:r>
              <a:rPr lang="en-US" dirty="0" smtClean="0"/>
              <a:t> (s) → Na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Cl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13096" y="2355698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HF (s) ↔ H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F</a:t>
            </a:r>
            <a:r>
              <a:rPr lang="en-US" baseline="30000" dirty="0" smtClean="0"/>
              <a:t>-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1450" y="2355698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(s) → </a:t>
            </a: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5447" y="2760987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0%			100%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5279" y="2725030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90%			10%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7204" y="2760987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0%			100%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7929" t="16537" r="37953" b="20547"/>
          <a:stretch/>
        </p:blipFill>
        <p:spPr>
          <a:xfrm>
            <a:off x="3525282" y="3130319"/>
            <a:ext cx="1828801" cy="3578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893" t="16537" r="66478" b="20547"/>
          <a:stretch/>
        </p:blipFill>
        <p:spPr>
          <a:xfrm>
            <a:off x="321974" y="3166276"/>
            <a:ext cx="2019300" cy="3578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9206" t="16537" r="4165" b="20547"/>
          <a:stretch/>
        </p:blipFill>
        <p:spPr>
          <a:xfrm>
            <a:off x="6665134" y="3094362"/>
            <a:ext cx="2019300" cy="35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2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85221"/>
            <a:ext cx="410336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Jay’s Awesome Drawing - </a:t>
            </a:r>
            <a:r>
              <a:rPr lang="en-US" sz="2400" dirty="0" err="1" smtClean="0"/>
              <a:t>NaCl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916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85221"/>
            <a:ext cx="371704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Jay’s Awesome Drawing - HF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7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85221"/>
            <a:ext cx="44191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Jay’s Awesome Drawing – C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6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63944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053709"/>
            <a:ext cx="3628875" cy="2275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075" y="476845"/>
            <a:ext cx="2352760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Strong Electrolytes (SE)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075" y="1038820"/>
            <a:ext cx="256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Dissociate 100% into </a:t>
            </a:r>
            <a:r>
              <a:rPr lang="en-US" u="sng" dirty="0" smtClean="0"/>
              <a:t>ions</a:t>
            </a:r>
          </a:p>
          <a:p>
            <a:r>
              <a:rPr lang="en-US" dirty="0" smtClean="0"/>
              <a:t>Conduct electricity</a:t>
            </a:r>
          </a:p>
          <a:p>
            <a:r>
              <a:rPr lang="en-US" dirty="0" smtClean="0"/>
              <a:t>SA, SB, Ionic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3676" y="4635106"/>
            <a:ext cx="236725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Weak Electrolytes (WE)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175" y="5376386"/>
            <a:ext cx="2612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Dissociate &lt; 10% into </a:t>
            </a:r>
            <a:r>
              <a:rPr lang="en-US" u="sng" dirty="0" smtClean="0"/>
              <a:t>ions</a:t>
            </a:r>
          </a:p>
          <a:p>
            <a:r>
              <a:rPr lang="en-US" dirty="0" smtClean="0"/>
              <a:t>May conduct </a:t>
            </a:r>
            <a:r>
              <a:rPr lang="en-US" dirty="0"/>
              <a:t>e</a:t>
            </a:r>
            <a:r>
              <a:rPr lang="en-US" dirty="0" smtClean="0"/>
              <a:t>lectricity</a:t>
            </a:r>
          </a:p>
          <a:p>
            <a:r>
              <a:rPr lang="en-US" dirty="0" err="1" smtClean="0"/>
              <a:t>w</a:t>
            </a:r>
            <a:r>
              <a:rPr lang="en-US" dirty="0" err="1"/>
              <a:t>a</a:t>
            </a:r>
            <a:r>
              <a:rPr lang="en-US" dirty="0" smtClean="0"/>
              <a:t>, </a:t>
            </a:r>
            <a:r>
              <a:rPr lang="en-US" dirty="0" err="1" smtClean="0"/>
              <a:t>wb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2552" y="404336"/>
            <a:ext cx="2194575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Non-Electrolytes (NE)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5679" y="937736"/>
            <a:ext cx="2988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dissociate</a:t>
            </a:r>
          </a:p>
          <a:p>
            <a:r>
              <a:rPr lang="en-US" dirty="0" smtClean="0"/>
              <a:t>Do </a:t>
            </a:r>
            <a:r>
              <a:rPr lang="en-US" u="sng" dirty="0" smtClean="0"/>
              <a:t>not</a:t>
            </a:r>
            <a:r>
              <a:rPr lang="en-US" dirty="0" smtClean="0"/>
              <a:t> conduct </a:t>
            </a:r>
            <a:r>
              <a:rPr lang="en-US" dirty="0"/>
              <a:t>e</a:t>
            </a:r>
            <a:r>
              <a:rPr lang="en-US" dirty="0" smtClean="0"/>
              <a:t>lectricity</a:t>
            </a:r>
          </a:p>
          <a:p>
            <a:r>
              <a:rPr lang="en-US" dirty="0" smtClean="0"/>
              <a:t>Molecular (nm/nm) + Ionic (s)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43225" y="5543550"/>
            <a:ext cx="15247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a SA or 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87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247650"/>
            <a:ext cx="361695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Writing Chemical Equations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4049" y="1222162"/>
            <a:ext cx="202260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Molecular Equation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450" y="2891223"/>
            <a:ext cx="152407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Ionic Equation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9462" y="5054082"/>
            <a:ext cx="191719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Net Ionic Equation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561" y="1756200"/>
            <a:ext cx="2113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“Normal” equation</a:t>
            </a:r>
          </a:p>
          <a:p>
            <a:r>
              <a:rPr lang="en-US" dirty="0" smtClean="0"/>
              <a:t>All species written as molecules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287" y="3472248"/>
            <a:ext cx="2567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“More realistic” equation</a:t>
            </a:r>
          </a:p>
          <a:p>
            <a:r>
              <a:rPr lang="en-US" dirty="0" smtClean="0"/>
              <a:t>SE written as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WE/NE written as normal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4049" y="5571348"/>
            <a:ext cx="395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“Focused” equation</a:t>
            </a:r>
          </a:p>
          <a:p>
            <a:r>
              <a:rPr lang="en-US" dirty="0" smtClean="0"/>
              <a:t>Only include molecules which change</a:t>
            </a:r>
          </a:p>
          <a:p>
            <a:r>
              <a:rPr lang="en-US" dirty="0" smtClean="0"/>
              <a:t>Eliminate “spectator” ions (d/n change)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3474" y="1848533"/>
            <a:ext cx="689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_1_ </a:t>
            </a:r>
            <a:r>
              <a:rPr lang="en-US" dirty="0" err="1" smtClean="0"/>
              <a:t>Pb</a:t>
            </a:r>
            <a:r>
              <a:rPr lang="en-US" dirty="0" smtClean="0"/>
              <a:t>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_2_ </a:t>
            </a:r>
            <a:r>
              <a:rPr lang="en-US" dirty="0" err="1" smtClean="0"/>
              <a:t>NaOH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_1_ </a:t>
            </a:r>
            <a:r>
              <a:rPr lang="en-US" dirty="0" err="1" smtClean="0"/>
              <a:t>Pb</a:t>
            </a:r>
            <a:r>
              <a:rPr lang="en-US" dirty="0" smtClean="0"/>
              <a:t>(OH)</a:t>
            </a:r>
            <a:r>
              <a:rPr lang="en-US" baseline="-25000" dirty="0" smtClean="0"/>
              <a:t>2</a:t>
            </a:r>
            <a:r>
              <a:rPr lang="en-US" dirty="0" smtClean="0"/>
              <a:t> (s) + </a:t>
            </a:r>
            <a:r>
              <a:rPr lang="en-US" u="sng" dirty="0" smtClean="0"/>
              <a:t>_2_ </a:t>
            </a:r>
            <a:r>
              <a:rPr lang="en-US" dirty="0" smtClean="0"/>
              <a:t>NaNO</a:t>
            </a:r>
            <a:r>
              <a:rPr lang="en-US" baseline="-25000" dirty="0" smtClean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3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285221"/>
            <a:ext cx="32714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Jay’s Awesome Drawings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48979" y="1104658"/>
            <a:ext cx="689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_1_ </a:t>
            </a:r>
            <a:r>
              <a:rPr lang="en-US" dirty="0" err="1" smtClean="0"/>
              <a:t>Pb</a:t>
            </a:r>
            <a:r>
              <a:rPr lang="en-US" dirty="0" smtClean="0"/>
              <a:t>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_2_ </a:t>
            </a:r>
            <a:r>
              <a:rPr lang="en-US" dirty="0" err="1" smtClean="0"/>
              <a:t>NaOH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_1_ </a:t>
            </a:r>
            <a:r>
              <a:rPr lang="en-US" dirty="0" err="1" smtClean="0"/>
              <a:t>Pb</a:t>
            </a:r>
            <a:r>
              <a:rPr lang="en-US" dirty="0" smtClean="0"/>
              <a:t>(OH)</a:t>
            </a:r>
            <a:r>
              <a:rPr lang="en-US" baseline="-25000" dirty="0" smtClean="0"/>
              <a:t>2</a:t>
            </a:r>
            <a:r>
              <a:rPr lang="en-US" dirty="0" smtClean="0"/>
              <a:t> (s) + </a:t>
            </a:r>
            <a:r>
              <a:rPr lang="en-US" u="sng" dirty="0" smtClean="0"/>
              <a:t>_2_ </a:t>
            </a:r>
            <a:r>
              <a:rPr lang="en-US" dirty="0" smtClean="0"/>
              <a:t>NaNO</a:t>
            </a:r>
            <a:r>
              <a:rPr lang="en-US" baseline="-25000" dirty="0" smtClean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07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71475"/>
            <a:ext cx="10471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63849" y="867458"/>
            <a:ext cx="616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_2_ </a:t>
            </a:r>
            <a:r>
              <a:rPr lang="en-US" dirty="0" smtClean="0"/>
              <a:t>KOH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_1_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_1_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_2_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(</a:t>
            </a:r>
            <a:r>
              <a:rPr lang="en-US" dirty="0" smtClean="0">
                <a:latin typeface="Great Vibes" panose="02000507080000020002" pitchFamily="2" charset="0"/>
              </a:rPr>
              <a:t>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9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697" y="442612"/>
            <a:ext cx="84510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Acids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43650" y="459432"/>
            <a:ext cx="89319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Bases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67625" y="90099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8166" y="1705566"/>
            <a:ext cx="247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Naming - Memorize (10)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2230" y="1071560"/>
            <a:ext cx="3074496" cy="461665"/>
            <a:chOff x="961353" y="5334000"/>
            <a:chExt cx="3074496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961353" y="5334000"/>
              <a:ext cx="377026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8379" y="5334000"/>
              <a:ext cx="2697470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Anion or Polyatomic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81553" y="1066798"/>
            <a:ext cx="2242986" cy="461665"/>
            <a:chOff x="866775" y="5334000"/>
            <a:chExt cx="2242986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866775" y="5334000"/>
              <a:ext cx="1662378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Metal Atom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29153" y="5334000"/>
              <a:ext cx="580608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OH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63280" y="170050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Naming – Normal Ionic Rules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256" y="2447925"/>
            <a:ext cx="1944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Properties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Taste Sour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Litmus: B → 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97162" y="2169375"/>
            <a:ext cx="2127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Properties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Taste Bitter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Slippery to touch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Litmus: R → B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56" y="3562529"/>
            <a:ext cx="7197957" cy="3219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30326" y="2078593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96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71475"/>
            <a:ext cx="10471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9124" y="848408"/>
            <a:ext cx="524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_1_ </a:t>
            </a:r>
            <a:r>
              <a:rPr lang="en-US" dirty="0" smtClean="0"/>
              <a:t>Zn (s) + </a:t>
            </a:r>
            <a:r>
              <a:rPr lang="en-US" u="sng" dirty="0" smtClean="0"/>
              <a:t>_2_ </a:t>
            </a:r>
            <a:r>
              <a:rPr lang="en-US" dirty="0" err="1" smtClean="0"/>
              <a:t>HCl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_1_ </a:t>
            </a:r>
            <a:r>
              <a:rPr lang="en-US" dirty="0" smtClean="0"/>
              <a:t>ZnCl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_1_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(g)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16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71475"/>
            <a:ext cx="10471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7646" y="924608"/>
            <a:ext cx="671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_2_ </a:t>
            </a:r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OH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_1_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→ </a:t>
            </a:r>
            <a:r>
              <a:rPr lang="en-US" u="sng" dirty="0" smtClean="0"/>
              <a:t>_2_</a:t>
            </a:r>
            <a:r>
              <a:rPr lang="en-US" dirty="0" smtClean="0"/>
              <a:t> (NH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+ </a:t>
            </a:r>
            <a:r>
              <a:rPr lang="en-US" u="sng" dirty="0" smtClean="0"/>
              <a:t>_2_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(l)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6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173" y="350192"/>
            <a:ext cx="271151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Arrhenius Definition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0490" y="1401246"/>
            <a:ext cx="524938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dissociates to produce excess H</a:t>
            </a:r>
            <a:r>
              <a:rPr lang="en-US" baseline="30000" dirty="0" smtClean="0"/>
              <a:t>+</a:t>
            </a:r>
            <a:r>
              <a:rPr lang="en-US" dirty="0" smtClean="0"/>
              <a:t> ions in water</a:t>
            </a:r>
          </a:p>
          <a:p>
            <a:r>
              <a:rPr lang="en-US" dirty="0" smtClean="0"/>
              <a:t>Base </a:t>
            </a:r>
            <a:r>
              <a:rPr lang="en-US" dirty="0"/>
              <a:t>– dissociates to produce excess OH</a:t>
            </a:r>
            <a:r>
              <a:rPr lang="en-US" baseline="30000" dirty="0"/>
              <a:t>-</a:t>
            </a:r>
            <a:r>
              <a:rPr lang="en-US" dirty="0"/>
              <a:t> ions in </a:t>
            </a:r>
            <a:r>
              <a:rPr lang="en-US" dirty="0" smtClean="0"/>
              <a:t>water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67033" y="2535524"/>
            <a:ext cx="2542857" cy="2901079"/>
            <a:chOff x="1290796" y="3190010"/>
            <a:chExt cx="2542857" cy="29010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r="61030"/>
            <a:stretch/>
          </p:blipFill>
          <p:spPr>
            <a:xfrm>
              <a:off x="1514731" y="3190010"/>
              <a:ext cx="1952369" cy="290107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796" y="5557738"/>
              <a:ext cx="2542857" cy="39047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279718" y="2457152"/>
            <a:ext cx="3514286" cy="2901079"/>
            <a:chOff x="5348507" y="3047135"/>
            <a:chExt cx="3514286" cy="29010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63306"/>
            <a:stretch/>
          </p:blipFill>
          <p:spPr>
            <a:xfrm>
              <a:off x="6334124" y="3047135"/>
              <a:ext cx="1838325" cy="290107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8507" y="5424434"/>
              <a:ext cx="3514286" cy="37142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8212" y="119359"/>
            <a:ext cx="215745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(1859-1927)</a:t>
            </a:r>
          </a:p>
          <a:p>
            <a:pPr algn="ctr"/>
            <a:r>
              <a:rPr lang="en-US" dirty="0" smtClean="0"/>
              <a:t>Also discovered ion’s</a:t>
            </a:r>
          </a:p>
          <a:p>
            <a:pPr algn="ctr"/>
            <a:r>
              <a:rPr lang="en-US" dirty="0" smtClean="0"/>
              <a:t>Named Cation/Anion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27621" y="5834509"/>
            <a:ext cx="1892185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Limitations</a:t>
            </a:r>
          </a:p>
          <a:p>
            <a:r>
              <a:rPr lang="en-US" dirty="0" smtClean="0"/>
              <a:t>must be in water</a:t>
            </a:r>
          </a:p>
          <a:p>
            <a:r>
              <a:rPr lang="en-US" dirty="0" smtClean="0"/>
              <a:t>Miss’s some bases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0550" y="5924550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</a:t>
            </a:r>
            <a:r>
              <a:rPr lang="en-US" sz="2400" dirty="0" err="1" smtClean="0"/>
              <a:t>Cl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→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782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173" y="350192"/>
            <a:ext cx="346627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Bronsted</a:t>
            </a:r>
            <a:r>
              <a:rPr lang="en-US" sz="2400" dirty="0" smtClean="0"/>
              <a:t>-Lowry Definition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730308" y="39635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(1923)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750" y="1134546"/>
            <a:ext cx="2769091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Proton (H</a:t>
            </a:r>
            <a:r>
              <a:rPr lang="en-US" baseline="30000" dirty="0" smtClean="0"/>
              <a:t>+</a:t>
            </a:r>
            <a:r>
              <a:rPr lang="en-US" dirty="0" smtClean="0"/>
              <a:t>) </a:t>
            </a:r>
            <a:r>
              <a:rPr lang="en-US" u="sng" dirty="0" smtClean="0"/>
              <a:t>donor</a:t>
            </a:r>
          </a:p>
          <a:p>
            <a:r>
              <a:rPr lang="en-US" dirty="0"/>
              <a:t>Base – Proton (H</a:t>
            </a:r>
            <a:r>
              <a:rPr lang="en-US" baseline="30000" dirty="0"/>
              <a:t>+</a:t>
            </a:r>
            <a:r>
              <a:rPr lang="en-US" dirty="0"/>
              <a:t>) </a:t>
            </a:r>
            <a:r>
              <a:rPr lang="en-US" u="sng" dirty="0" smtClean="0"/>
              <a:t>acceptor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109410" y="2516044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</a:t>
            </a:r>
            <a:r>
              <a:rPr lang="en-US" sz="2400" dirty="0" err="1" smtClean="0"/>
              <a:t>Cl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→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8" name="Curved Down Arrow 7"/>
          <p:cNvSpPr/>
          <p:nvPr/>
        </p:nvSpPr>
        <p:spPr>
          <a:xfrm>
            <a:off x="2266949" y="2103567"/>
            <a:ext cx="1400175" cy="4586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0464" y="2992847"/>
            <a:ext cx="7729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Donor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80639" y="3009353"/>
            <a:ext cx="10261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Acceptor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15075" y="3529720"/>
            <a:ext cx="255454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- same definition</a:t>
            </a:r>
          </a:p>
          <a:p>
            <a:r>
              <a:rPr lang="en-US" dirty="0" smtClean="0"/>
              <a:t>Base – broader definition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40343"/>
          <a:stretch/>
        </p:blipFill>
        <p:spPr>
          <a:xfrm>
            <a:off x="1622577" y="4581908"/>
            <a:ext cx="4872866" cy="13239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07243" y="5942409"/>
            <a:ext cx="7729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Donor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3313" y="5938354"/>
            <a:ext cx="10261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Acceptor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3750" y="4335833"/>
            <a:ext cx="137492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base without OH!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9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13" y="2825878"/>
            <a:ext cx="2685714" cy="1447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091" y="2912708"/>
            <a:ext cx="2647619" cy="14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368" y="4466205"/>
            <a:ext cx="4957732" cy="2145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" y="181730"/>
            <a:ext cx="300043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Conjugate Acids/Bases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9315" b="46029"/>
          <a:stretch/>
        </p:blipFill>
        <p:spPr>
          <a:xfrm>
            <a:off x="4791075" y="949453"/>
            <a:ext cx="4100512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51450" b="45514"/>
          <a:stretch/>
        </p:blipFill>
        <p:spPr>
          <a:xfrm>
            <a:off x="267978" y="931571"/>
            <a:ext cx="3927784" cy="189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2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7896"/>
          <a:stretch/>
        </p:blipFill>
        <p:spPr>
          <a:xfrm>
            <a:off x="314325" y="1394177"/>
            <a:ext cx="8468002" cy="925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5" y="352425"/>
            <a:ext cx="427149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smtClean="0"/>
              <a:t>Water is both an Acid and a 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64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962" y="2772020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</a:t>
            </a:r>
            <a:r>
              <a:rPr lang="en-US" sz="2400" dirty="0" err="1" smtClean="0"/>
              <a:t>Cl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→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+ 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(</a:t>
            </a:r>
            <a:r>
              <a:rPr lang="en-US" sz="2400" dirty="0" err="1" smtClean="0"/>
              <a:t>aq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296821" y="5779442"/>
            <a:ext cx="166103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Its all the same:</a:t>
            </a:r>
          </a:p>
          <a:p>
            <a:pPr algn="ctr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, Proton</a:t>
            </a:r>
          </a:p>
          <a:p>
            <a:pPr algn="ctr"/>
            <a:r>
              <a:rPr lang="en-US" dirty="0" smtClean="0"/>
              <a:t>Hydronium 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3" y="1648293"/>
            <a:ext cx="2542857" cy="390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308" y="251387"/>
            <a:ext cx="50097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Different Ways to Write Acid Reactions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33363" y="1218907"/>
            <a:ext cx="150201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Hydrogen 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89632" y="3326011"/>
            <a:ext cx="158569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Hydronium 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689" y="916012"/>
            <a:ext cx="3343275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80782" y="1950546"/>
            <a:ext cx="130099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Bare Proton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3765"/>
          <a:stretch/>
        </p:blipFill>
        <p:spPr>
          <a:xfrm>
            <a:off x="261308" y="4243614"/>
            <a:ext cx="2649646" cy="24591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35377" y="5187878"/>
            <a:ext cx="163378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Don’t learn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8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7" t="38189" r="1167"/>
          <a:stretch/>
        </p:blipFill>
        <p:spPr>
          <a:xfrm>
            <a:off x="1623852" y="2119163"/>
            <a:ext cx="4981575" cy="1495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0252" y="333375"/>
            <a:ext cx="218104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Lewis Definition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4953" y="980523"/>
            <a:ext cx="2965299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electron pair </a:t>
            </a:r>
            <a:r>
              <a:rPr lang="en-US" u="sng" dirty="0" smtClean="0"/>
              <a:t>acceptor</a:t>
            </a:r>
          </a:p>
          <a:p>
            <a:r>
              <a:rPr lang="en-US" dirty="0"/>
              <a:t>Base – </a:t>
            </a:r>
            <a:r>
              <a:rPr lang="en-US" dirty="0" smtClean="0"/>
              <a:t>electron pair </a:t>
            </a:r>
            <a:r>
              <a:rPr lang="en-US" u="sng" dirty="0" smtClean="0"/>
              <a:t>donor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3743"/>
          <a:stretch/>
        </p:blipFill>
        <p:spPr>
          <a:xfrm>
            <a:off x="1623852" y="3952874"/>
            <a:ext cx="5191653" cy="1771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2625" y="6211669"/>
            <a:ext cx="331180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Acid – needs electrons</a:t>
            </a:r>
          </a:p>
          <a:p>
            <a:r>
              <a:rPr lang="en-US" dirty="0" smtClean="0"/>
              <a:t>Base – unshared pair of electrons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5427" y="3291421"/>
            <a:ext cx="240621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 more compounds can be Acids or Bases</a:t>
            </a:r>
          </a:p>
        </p:txBody>
      </p:sp>
    </p:spTree>
    <p:extLst>
      <p:ext uri="{BB962C8B-B14F-4D97-AF65-F5344CB8AC3E}">
        <p14:creationId xmlns:p14="http://schemas.microsoft.com/office/powerpoint/2010/main" val="2130470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33375"/>
            <a:ext cx="137396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Summary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09750" y="333375"/>
            <a:ext cx="5249386" cy="3451371"/>
            <a:chOff x="1749715" y="1337783"/>
            <a:chExt cx="5249386" cy="3451371"/>
          </a:xfrm>
        </p:grpSpPr>
        <p:sp>
          <p:nvSpPr>
            <p:cNvPr id="3" name="TextBox 2"/>
            <p:cNvSpPr txBox="1"/>
            <p:nvPr/>
          </p:nvSpPr>
          <p:spPr>
            <a:xfrm>
              <a:off x="1749715" y="1337783"/>
              <a:ext cx="5249386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Acid – dissociates to produce excess H</a:t>
              </a:r>
              <a:r>
                <a:rPr lang="en-US" baseline="30000" dirty="0" smtClean="0"/>
                <a:t>+</a:t>
              </a:r>
              <a:r>
                <a:rPr lang="en-US" dirty="0" smtClean="0"/>
                <a:t> ions in water</a:t>
              </a:r>
            </a:p>
            <a:p>
              <a:r>
                <a:rPr lang="en-US" dirty="0" smtClean="0"/>
                <a:t>Base </a:t>
              </a:r>
              <a:r>
                <a:rPr lang="en-US" dirty="0"/>
                <a:t>– dissociates to produce excess OH</a:t>
              </a:r>
              <a:r>
                <a:rPr lang="en-US" baseline="30000" dirty="0"/>
                <a:t>-</a:t>
              </a:r>
              <a:r>
                <a:rPr lang="en-US" dirty="0"/>
                <a:t> ions in </a:t>
              </a:r>
              <a:r>
                <a:rPr lang="en-US" dirty="0" smtClean="0"/>
                <a:t>water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9862" y="2740303"/>
              <a:ext cx="2769091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Acid – Proton (H</a:t>
              </a:r>
              <a:r>
                <a:rPr lang="en-US" baseline="30000" dirty="0" smtClean="0"/>
                <a:t>+</a:t>
              </a:r>
              <a:r>
                <a:rPr lang="en-US" dirty="0" smtClean="0"/>
                <a:t>) </a:t>
              </a:r>
              <a:r>
                <a:rPr lang="en-US" u="sng" dirty="0" smtClean="0"/>
                <a:t>donor</a:t>
              </a:r>
            </a:p>
            <a:p>
              <a:r>
                <a:rPr lang="en-US" dirty="0"/>
                <a:t>Base – Proton (H</a:t>
              </a:r>
              <a:r>
                <a:rPr lang="en-US" baseline="30000" dirty="0"/>
                <a:t>+</a:t>
              </a:r>
              <a:r>
                <a:rPr lang="en-US" dirty="0"/>
                <a:t>) </a:t>
              </a:r>
              <a:r>
                <a:rPr lang="en-US" u="sng" dirty="0" smtClean="0"/>
                <a:t>acceptor</a:t>
              </a:r>
              <a:endParaRPr lang="en-US" u="sng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92403" y="4142823"/>
              <a:ext cx="2965299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Acid – electron pair </a:t>
              </a:r>
              <a:r>
                <a:rPr lang="en-US" u="sng" dirty="0" smtClean="0"/>
                <a:t>acceptor</a:t>
              </a:r>
            </a:p>
            <a:p>
              <a:r>
                <a:rPr lang="en-US" dirty="0"/>
                <a:t>Base – </a:t>
              </a:r>
              <a:r>
                <a:rPr lang="en-US" dirty="0" smtClean="0"/>
                <a:t>electron pair </a:t>
              </a:r>
              <a:r>
                <a:rPr lang="en-US" u="sng" dirty="0" smtClean="0"/>
                <a:t>donor</a:t>
              </a:r>
              <a:endParaRPr lang="en-US" u="sng" dirty="0"/>
            </a:p>
          </p:txBody>
        </p:sp>
        <p:sp>
          <p:nvSpPr>
            <p:cNvPr id="6" name="Up Arrow 5"/>
            <p:cNvSpPr/>
            <p:nvPr/>
          </p:nvSpPr>
          <p:spPr>
            <a:xfrm rot="10800000">
              <a:off x="3946358" y="2146434"/>
              <a:ext cx="587141" cy="47163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 rot="10800000">
              <a:off x="3946357" y="3508864"/>
              <a:ext cx="587141" cy="47163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94750" y="2177542"/>
              <a:ext cx="2125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Expands </a:t>
              </a:r>
              <a:r>
                <a:rPr lang="en-US" dirty="0" err="1" smtClean="0"/>
                <a:t>dfn</a:t>
              </a:r>
              <a:r>
                <a:rPr lang="en-US" dirty="0" smtClean="0"/>
                <a:t>. of Base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33498" y="3492520"/>
              <a:ext cx="2278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Expands </a:t>
              </a:r>
              <a:r>
                <a:rPr lang="en-US" dirty="0" err="1" smtClean="0"/>
                <a:t>dfn</a:t>
              </a:r>
              <a:r>
                <a:rPr lang="en-US" dirty="0" smtClean="0"/>
                <a:t>. of A and 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16975" y="5417452"/>
            <a:ext cx="227241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Its all the same:</a:t>
            </a:r>
          </a:p>
          <a:p>
            <a:pPr algn="ctr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, Bare Proton,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</a:p>
          <a:p>
            <a:pPr algn="ctr"/>
            <a:r>
              <a:rPr lang="en-US" dirty="0" smtClean="0"/>
              <a:t>Hydronium 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37183" y="5044183"/>
            <a:ext cx="5320503" cy="1375240"/>
            <a:chOff x="3400384" y="4882068"/>
            <a:chExt cx="5320503" cy="1375240"/>
          </a:xfrm>
        </p:grpSpPr>
        <p:sp>
          <p:nvSpPr>
            <p:cNvPr id="12" name="TextBox 11"/>
            <p:cNvSpPr txBox="1"/>
            <p:nvPr/>
          </p:nvSpPr>
          <p:spPr>
            <a:xfrm>
              <a:off x="5114286" y="5251711"/>
              <a:ext cx="10871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H</a:t>
              </a:r>
              <a:r>
                <a:rPr lang="en-US" sz="3600" baseline="-25000" dirty="0" smtClean="0"/>
                <a:t>3</a:t>
              </a:r>
              <a:r>
                <a:rPr lang="en-US" sz="3600" dirty="0" smtClean="0"/>
                <a:t>O</a:t>
              </a:r>
              <a:r>
                <a:rPr lang="en-US" sz="3600" baseline="30000" dirty="0" smtClean="0"/>
                <a:t>+</a:t>
              </a:r>
              <a:endParaRPr lang="en-US" sz="36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53939" t="5822" r="30328" b="1483"/>
            <a:stretch/>
          </p:blipFill>
          <p:spPr>
            <a:xfrm>
              <a:off x="3400384" y="5180690"/>
              <a:ext cx="760003" cy="6876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t="3765"/>
            <a:stretch/>
          </p:blipFill>
          <p:spPr>
            <a:xfrm>
              <a:off x="7239120" y="4882068"/>
              <a:ext cx="1481767" cy="1375240"/>
            </a:xfrm>
            <a:prstGeom prst="rect">
              <a:avLst/>
            </a:prstGeom>
          </p:spPr>
        </p:pic>
        <p:sp>
          <p:nvSpPr>
            <p:cNvPr id="15" name="Left-Right Arrow 14"/>
            <p:cNvSpPr/>
            <p:nvPr/>
          </p:nvSpPr>
          <p:spPr>
            <a:xfrm>
              <a:off x="4266500" y="5348176"/>
              <a:ext cx="651659" cy="4430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-Right Arrow 15"/>
            <p:cNvSpPr/>
            <p:nvPr/>
          </p:nvSpPr>
          <p:spPr>
            <a:xfrm>
              <a:off x="6394452" y="5348176"/>
              <a:ext cx="651659" cy="4430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289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1526</TotalTime>
  <Words>840</Words>
  <Application>Microsoft Office PowerPoint</Application>
  <PresentationFormat>On-screen Show (4:3)</PresentationFormat>
  <Paragraphs>151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Great Vibes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158</cp:revision>
  <dcterms:created xsi:type="dcterms:W3CDTF">2020-03-25T15:59:49Z</dcterms:created>
  <dcterms:modified xsi:type="dcterms:W3CDTF">2021-11-14T18:12:38Z</dcterms:modified>
</cp:coreProperties>
</file>