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0" r:id="rId5"/>
    <p:sldId id="257" r:id="rId6"/>
    <p:sldId id="259" r:id="rId7"/>
    <p:sldId id="258" r:id="rId8"/>
    <p:sldId id="264" r:id="rId9"/>
    <p:sldId id="265" r:id="rId10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95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cc\UserData$\jay.mclaughlin\CNCC\Classes\CHE%20112\Homework\S13\Ch%2012\Examples_S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cc\UserData$\jay.mclaughlin\CNCC\Classes\CHE%20112\Homework\S13\Ch%2012\Examples_S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cc\UserData$\jay.mclaughlin\CNCC\Classes\CHE%20112\Homework\S13\Ch%2012\Examples_S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2nd Order</a:t>
            </a:r>
            <a:r>
              <a:rPr lang="en-US" baseline="0"/>
              <a:t> </a:t>
            </a:r>
            <a:endParaRPr lang="en-US"/>
          </a:p>
        </c:rich>
      </c:tx>
      <c:layout>
        <c:manualLayout>
          <c:xMode val="edge"/>
          <c:yMode val="edge"/>
          <c:x val="0.35869215463111359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514613770623805"/>
          <c:y val="0.19480351414406533"/>
          <c:w val="0.69510138666295029"/>
          <c:h val="0.59104512977544477"/>
        </c:manualLayout>
      </c:layout>
      <c:scatterChart>
        <c:scatterStyle val="lineMarker"/>
        <c:varyColors val="0"/>
        <c:ser>
          <c:idx val="0"/>
          <c:order val="0"/>
          <c:tx>
            <c:strRef>
              <c:f>'2nd Order'!$D$5</c:f>
              <c:strCache>
                <c:ptCount val="1"/>
                <c:pt idx="0">
                  <c:v>1/[NO2]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17173406421542439"/>
                  <c:y val="1.3529819189268008E-2"/>
                </c:manualLayout>
              </c:layout>
              <c:numFmt formatCode="General" sourceLinked="0"/>
            </c:trendlineLbl>
          </c:trendline>
          <c:xVal>
            <c:numRef>
              <c:f>'2nd Order'!$A$6:$A$10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300</c:v>
                </c:pt>
              </c:numCache>
            </c:numRef>
          </c:xVal>
          <c:yVal>
            <c:numRef>
              <c:f>'2nd Order'!$D$6:$D$10</c:f>
              <c:numCache>
                <c:formatCode>General</c:formatCode>
                <c:ptCount val="5"/>
                <c:pt idx="0">
                  <c:v>100</c:v>
                </c:pt>
                <c:pt idx="1">
                  <c:v>127.06480304955527</c:v>
                </c:pt>
                <c:pt idx="2">
                  <c:v>154.08320493066256</c:v>
                </c:pt>
                <c:pt idx="3">
                  <c:v>207.9002079002079</c:v>
                </c:pt>
                <c:pt idx="4">
                  <c:v>263.15789473684208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8647040"/>
        <c:axId val="138648960"/>
      </c:scatterChart>
      <c:valAx>
        <c:axId val="138647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crossAx val="138648960"/>
        <c:crosses val="autoZero"/>
        <c:crossBetween val="midCat"/>
        <c:majorUnit val="50"/>
        <c:minorUnit val="10"/>
      </c:valAx>
      <c:valAx>
        <c:axId val="138648960"/>
        <c:scaling>
          <c:orientation val="minMax"/>
          <c:max val="300"/>
          <c:min val="5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1/[NO2]</a:t>
                </a:r>
                <a:endParaRPr lang="en-US" baseline="0"/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crossAx val="138647040"/>
        <c:crosses val="autoZero"/>
        <c:crossBetween val="midCat"/>
        <c:majorUnit val="50"/>
        <c:min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0th Order</a:t>
            </a:r>
            <a:r>
              <a:rPr lang="en-US" baseline="0"/>
              <a:t> </a:t>
            </a:r>
            <a:endParaRPr lang="en-US"/>
          </a:p>
        </c:rich>
      </c:tx>
      <c:layout>
        <c:manualLayout>
          <c:xMode val="edge"/>
          <c:yMode val="edge"/>
          <c:x val="0.35869215463111359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514613770623805"/>
          <c:y val="0.19480351414406533"/>
          <c:w val="0.69510138666295029"/>
          <c:h val="0.59104512977544477"/>
        </c:manualLayout>
      </c:layout>
      <c:scatterChart>
        <c:scatterStyle val="lineMarker"/>
        <c:varyColors val="0"/>
        <c:ser>
          <c:idx val="0"/>
          <c:order val="0"/>
          <c:tx>
            <c:strRef>
              <c:f>'2nd Order'!$B$5</c:f>
              <c:strCache>
                <c:ptCount val="1"/>
                <c:pt idx="0">
                  <c:v>[NO2] (M)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1.3071330685434233E-2"/>
                  <c:y val="-0.28464931466899973"/>
                </c:manualLayout>
              </c:layout>
              <c:numFmt formatCode="General" sourceLinked="0"/>
            </c:trendlineLbl>
          </c:trendline>
          <c:xVal>
            <c:numRef>
              <c:f>'2nd Order'!$A$6:$A$10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300</c:v>
                </c:pt>
              </c:numCache>
            </c:numRef>
          </c:xVal>
          <c:yVal>
            <c:numRef>
              <c:f>'2nd Order'!$B$6:$B$10</c:f>
              <c:numCache>
                <c:formatCode>General</c:formatCode>
                <c:ptCount val="5"/>
                <c:pt idx="0">
                  <c:v>0.01</c:v>
                </c:pt>
                <c:pt idx="1">
                  <c:v>7.8700000000000003E-3</c:v>
                </c:pt>
                <c:pt idx="2">
                  <c:v>6.4900000000000001E-3</c:v>
                </c:pt>
                <c:pt idx="3">
                  <c:v>4.81E-3</c:v>
                </c:pt>
                <c:pt idx="4">
                  <c:v>3.8E-3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197440"/>
        <c:axId val="113199360"/>
      </c:scatterChart>
      <c:valAx>
        <c:axId val="113197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crossAx val="113199360"/>
        <c:crosses val="autoZero"/>
        <c:crossBetween val="midCat"/>
        <c:majorUnit val="50"/>
        <c:minorUnit val="10"/>
      </c:valAx>
      <c:valAx>
        <c:axId val="1131993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[NO2]</a:t>
                </a:r>
                <a:r>
                  <a:rPr lang="en-US" baseline="0"/>
                  <a:t>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crossAx val="113197440"/>
        <c:crosses val="autoZero"/>
        <c:crossBetween val="midCat"/>
        <c:majorUnit val="2.0000000000000005E-3"/>
        <c:minorUnit val="4.0000000000000013E-4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1st Order</a:t>
            </a:r>
            <a:r>
              <a:rPr lang="en-US" baseline="0"/>
              <a:t> </a:t>
            </a:r>
            <a:endParaRPr lang="en-US"/>
          </a:p>
        </c:rich>
      </c:tx>
      <c:layout>
        <c:manualLayout>
          <c:xMode val="edge"/>
          <c:yMode val="edge"/>
          <c:x val="0.35869215463111359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514613770623805"/>
          <c:y val="0.19480351414406533"/>
          <c:w val="0.69510138666295029"/>
          <c:h val="0.59104512977544477"/>
        </c:manualLayout>
      </c:layout>
      <c:scatterChart>
        <c:scatterStyle val="lineMarker"/>
        <c:varyColors val="0"/>
        <c:ser>
          <c:idx val="0"/>
          <c:order val="0"/>
          <c:tx>
            <c:strRef>
              <c:f>'2nd Order'!$C$5</c:f>
              <c:strCache>
                <c:ptCount val="1"/>
                <c:pt idx="0">
                  <c:v>ln (NO2)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2.5657368050232658E-2"/>
                  <c:y val="-0.3940748031496063"/>
                </c:manualLayout>
              </c:layout>
              <c:numFmt formatCode="General" sourceLinked="0"/>
            </c:trendlineLbl>
          </c:trendline>
          <c:xVal>
            <c:numRef>
              <c:f>'2nd Order'!$A$6:$A$10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300</c:v>
                </c:pt>
              </c:numCache>
            </c:numRef>
          </c:xVal>
          <c:yVal>
            <c:numRef>
              <c:f>'2nd Order'!$C$6:$C$10</c:f>
              <c:numCache>
                <c:formatCode>General</c:formatCode>
                <c:ptCount val="5"/>
                <c:pt idx="0">
                  <c:v>-4.6051701859880909</c:v>
                </c:pt>
                <c:pt idx="1">
                  <c:v>-4.8446972165528255</c:v>
                </c:pt>
                <c:pt idx="2">
                  <c:v>-5.0374927482661382</c:v>
                </c:pt>
                <c:pt idx="3">
                  <c:v>-5.3370581948644675</c:v>
                </c:pt>
                <c:pt idx="4">
                  <c:v>-5.5727542122497971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212416"/>
        <c:axId val="138101888"/>
      </c:scatterChart>
      <c:valAx>
        <c:axId val="113212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crossAx val="138101888"/>
        <c:crossesAt val="-5.8"/>
        <c:crossBetween val="midCat"/>
        <c:majorUnit val="50"/>
        <c:minorUnit val="10"/>
      </c:valAx>
      <c:valAx>
        <c:axId val="138101888"/>
        <c:scaling>
          <c:orientation val="minMax"/>
          <c:max val="-4.5"/>
          <c:min val="-5.8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ln [NO2]</a:t>
                </a:r>
                <a:endParaRPr lang="en-US" baseline="0"/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crossAx val="113212416"/>
        <c:crosses val="autoZero"/>
        <c:crossBetween val="midCat"/>
        <c:majorUnit val="0.2"/>
        <c:minorUnit val="5.000000000000001E-2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1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8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4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5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8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5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3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6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F3D93-B561-4051-9104-0CCD542DD9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7FAD3-D376-4886-A0F6-97673F04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2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" y="1110653"/>
            <a:ext cx="6675437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309808"/>
              </p:ext>
            </p:extLst>
          </p:nvPr>
        </p:nvGraphicFramePr>
        <p:xfrm>
          <a:off x="3361606" y="6361460"/>
          <a:ext cx="32289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922611"/>
              </p:ext>
            </p:extLst>
          </p:nvPr>
        </p:nvGraphicFramePr>
        <p:xfrm>
          <a:off x="3371131" y="3637310"/>
          <a:ext cx="32289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263411"/>
              </p:ext>
            </p:extLst>
          </p:nvPr>
        </p:nvGraphicFramePr>
        <p:xfrm>
          <a:off x="132631" y="6370985"/>
          <a:ext cx="32289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555446"/>
              </p:ext>
            </p:extLst>
          </p:nvPr>
        </p:nvGraphicFramePr>
        <p:xfrm>
          <a:off x="548622" y="5077738"/>
          <a:ext cx="2654301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2296"/>
                <a:gridCol w="672296"/>
                <a:gridCol w="672296"/>
                <a:gridCol w="63741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Time (sec)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[NO2] (M)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ln (NO2)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1/[NO2]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-4.60517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0.00787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-4.844697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127.0648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0.00649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-5.037493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154.0832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0.00481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-5.337058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207.9002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-5.572754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263.1579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6" y="40709"/>
            <a:ext cx="24098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07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16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_06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6" y="1021863"/>
            <a:ext cx="6560252" cy="311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319414" y="137263"/>
            <a:ext cx="6003239" cy="682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Order Reaction</a:t>
            </a:r>
            <a:endParaRPr lang="en-US" dirty="0"/>
          </a:p>
        </p:txBody>
      </p:sp>
      <p:pic>
        <p:nvPicPr>
          <p:cNvPr id="6" name="Picture 5" descr="12_Pg454_Un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59"/>
          <a:stretch>
            <a:fillRect/>
          </a:stretch>
        </p:blipFill>
        <p:spPr bwMode="auto">
          <a:xfrm>
            <a:off x="5808" y="6008083"/>
            <a:ext cx="3803788" cy="30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12_Pg454_Un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21" r="-404"/>
          <a:stretch>
            <a:fillRect/>
          </a:stretch>
        </p:blipFill>
        <p:spPr bwMode="auto">
          <a:xfrm>
            <a:off x="3578894" y="6168320"/>
            <a:ext cx="32766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39036" y="5411240"/>
            <a:ext cx="5561556" cy="533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Order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5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726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14946" y="59846"/>
            <a:ext cx="2615784" cy="33995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/>
              <a:t>Half-Life</a:t>
            </a:r>
            <a:endParaRPr lang="en-US" sz="2400" dirty="0"/>
          </a:p>
        </p:txBody>
      </p:sp>
      <p:pic>
        <p:nvPicPr>
          <p:cNvPr id="3" name="Picture 2" descr="12_07_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2" y="655039"/>
            <a:ext cx="4111533" cy="3817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05394" y="371005"/>
            <a:ext cx="1882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Order Reaction</a:t>
            </a:r>
            <a:endParaRPr lang="en-US" dirty="0"/>
          </a:p>
        </p:txBody>
      </p:sp>
      <p:pic>
        <p:nvPicPr>
          <p:cNvPr id="5" name="Picture 4" descr="12_08_Fig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36" y="5186401"/>
            <a:ext cx="4377327" cy="376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8219" y="4800323"/>
            <a:ext cx="1932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Order Reaction</a:t>
            </a:r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611551" y="6630624"/>
            <a:ext cx="1617665" cy="984251"/>
            <a:chOff x="3552" y="2655"/>
            <a:chExt cx="1019" cy="620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52" y="2793"/>
              <a:ext cx="239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r>
                <a:rPr lang="en-US" dirty="0"/>
                <a:t>=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552" y="2793"/>
              <a:ext cx="37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r>
                <a:rPr lang="en-US" i="1"/>
                <a:t>t</a:t>
              </a:r>
              <a:r>
                <a:rPr lang="en-US" b="1" baseline="-25000"/>
                <a:t>1/2</a:t>
              </a:r>
              <a:endParaRPr lang="en-US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4014" y="2655"/>
              <a:ext cx="557" cy="620"/>
              <a:chOff x="2072" y="3087"/>
              <a:chExt cx="557" cy="62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072" y="3397"/>
                <a:ext cx="557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5pPr>
                <a:lvl6pPr marL="22860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6pPr>
                <a:lvl7pPr marL="27432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7pPr>
                <a:lvl8pPr marL="32004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8pPr>
                <a:lvl9pPr marL="36576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9pPr>
              </a:lstStyle>
              <a:p>
                <a:pPr algn="ctr"/>
                <a:r>
                  <a:rPr lang="en-US" i="1"/>
                  <a:t>k</a:t>
                </a:r>
                <a:r>
                  <a:rPr lang="en-US"/>
                  <a:t>[A]</a:t>
                </a:r>
                <a:r>
                  <a:rPr lang="en-US" b="1" baseline="-25000"/>
                  <a:t>0</a:t>
                </a:r>
                <a:endParaRPr lang="en-US"/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2231" y="3087"/>
                <a:ext cx="233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5pPr>
                <a:lvl6pPr marL="22860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6pPr>
                <a:lvl7pPr marL="27432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7pPr>
                <a:lvl8pPr marL="32004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8pPr>
                <a:lvl9pPr marL="36576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9pPr>
              </a:lstStyle>
              <a:p>
                <a:pPr algn="ctr"/>
                <a:r>
                  <a:rPr lang="en-US"/>
                  <a:t>1</a:t>
                </a:r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2160" y="340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5pPr>
                <a:lvl6pPr marL="22860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6pPr>
                <a:lvl7pPr marL="27432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7pPr>
                <a:lvl8pPr marL="32004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8pPr>
                <a:lvl9pPr marL="36576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268232" y="2138707"/>
            <a:ext cx="1776412" cy="949324"/>
            <a:chOff x="3534" y="3445"/>
            <a:chExt cx="1119" cy="598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34" y="3589"/>
              <a:ext cx="55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algn="ctr"/>
              <a:r>
                <a:rPr lang="en-US" i="1"/>
                <a:t>t</a:t>
              </a:r>
              <a:r>
                <a:rPr lang="en-US" b="1" baseline="-25000"/>
                <a:t>1/2</a:t>
              </a:r>
              <a:r>
                <a:rPr lang="en-US"/>
                <a:t> =</a:t>
              </a:r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4010" y="3445"/>
              <a:ext cx="643" cy="598"/>
              <a:chOff x="4176" y="3301"/>
              <a:chExt cx="643" cy="598"/>
            </a:xfrm>
          </p:grpSpPr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4385" y="3589"/>
                <a:ext cx="221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5pPr>
                <a:lvl6pPr marL="22860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6pPr>
                <a:lvl7pPr marL="27432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7pPr>
                <a:lvl8pPr marL="32004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8pPr>
                <a:lvl9pPr marL="36576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9pPr>
              </a:lstStyle>
              <a:p>
                <a:pPr algn="ctr"/>
                <a:r>
                  <a:rPr lang="en-US" i="1" dirty="0"/>
                  <a:t>k</a:t>
                </a:r>
              </a:p>
            </p:txBody>
          </p:sp>
          <p:sp>
            <p:nvSpPr>
              <p:cNvPr id="18" name="Line 7"/>
              <p:cNvSpPr>
                <a:spLocks noChangeShapeType="1"/>
              </p:cNvSpPr>
              <p:nvPr/>
            </p:nvSpPr>
            <p:spPr bwMode="auto">
              <a:xfrm>
                <a:off x="4272" y="3600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5pPr>
                <a:lvl6pPr marL="22860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6pPr>
                <a:lvl7pPr marL="27432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7pPr>
                <a:lvl8pPr marL="32004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8pPr>
                <a:lvl9pPr marL="36576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4176" y="3301"/>
                <a:ext cx="643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5pPr>
                <a:lvl6pPr marL="22860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6pPr>
                <a:lvl7pPr marL="27432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7pPr>
                <a:lvl8pPr marL="32004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8pPr>
                <a:lvl9pPr marL="3657600" algn="l" defTabSz="914400" rtl="0" eaLnBrk="1" latinLnBrk="0" hangingPunct="1">
                  <a:defRPr sz="2600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9pPr>
              </a:lstStyle>
              <a:p>
                <a:pPr algn="ctr"/>
                <a:r>
                  <a:rPr lang="en-US" dirty="0"/>
                  <a:t>0.693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84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14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_04_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2" y="-12526"/>
            <a:ext cx="6694793" cy="572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75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658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138363"/>
            <a:ext cx="6515100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91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97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4</cp:revision>
  <cp:lastPrinted>2013-02-01T14:54:39Z</cp:lastPrinted>
  <dcterms:created xsi:type="dcterms:W3CDTF">2013-02-01T14:27:57Z</dcterms:created>
  <dcterms:modified xsi:type="dcterms:W3CDTF">2013-02-06T03:12:37Z</dcterms:modified>
</cp:coreProperties>
</file>