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8" r:id="rId42"/>
    <p:sldId id="294" r:id="rId43"/>
    <p:sldId id="295" r:id="rId44"/>
    <p:sldId id="296" r:id="rId45"/>
    <p:sldId id="297" r:id="rId46"/>
    <p:sldId id="299" r:id="rId47"/>
    <p:sldId id="300" r:id="rId48"/>
    <p:sldId id="301" r:id="rId49"/>
  </p:sldIdLst>
  <p:sldSz cx="5486400" cy="3657600"/>
  <p:notesSz cx="3200400" cy="502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100" d="100"/>
          <a:sy n="100" d="100"/>
        </p:scale>
        <p:origin x="-1398" y="-474"/>
      </p:cViewPr>
      <p:guideLst>
        <p:guide orient="horz" pos="1152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136228"/>
            <a:ext cx="466344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072640"/>
            <a:ext cx="384048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6" y="234529"/>
            <a:ext cx="987743" cy="4992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234529"/>
            <a:ext cx="2871788" cy="4992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350347"/>
            <a:ext cx="4663440" cy="7264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550248"/>
            <a:ext cx="4663440" cy="80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8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3" y="1365675"/>
            <a:ext cx="1929765" cy="386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3" y="818728"/>
            <a:ext cx="2424113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3" y="1159934"/>
            <a:ext cx="2424113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818728"/>
            <a:ext cx="2425065" cy="3412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159934"/>
            <a:ext cx="2425065" cy="2107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45627"/>
            <a:ext cx="1804988" cy="619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45628"/>
            <a:ext cx="3067050" cy="3121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765388"/>
            <a:ext cx="1804988" cy="250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560321"/>
            <a:ext cx="3291840" cy="3022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326813"/>
            <a:ext cx="3291840" cy="2194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862581"/>
            <a:ext cx="3291840" cy="429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46474"/>
            <a:ext cx="49377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53442"/>
            <a:ext cx="4937760" cy="241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3390055"/>
            <a:ext cx="17373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3390055"/>
            <a:ext cx="12801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Lipids - Definition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300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64351"/>
              </p:ext>
            </p:extLst>
          </p:nvPr>
        </p:nvGraphicFramePr>
        <p:xfrm>
          <a:off x="771525" y="2381250"/>
          <a:ext cx="3767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emSketch" r:id="rId3" imgW="3767400" imgH="524160" progId="ACD.ChemSketch.20">
                  <p:embed/>
                </p:oleObj>
              </mc:Choice>
              <mc:Fallback>
                <p:oleObj name="ChemSketch" r:id="rId3" imgW="3767400" imgH="52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2381250"/>
                        <a:ext cx="37671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52400"/>
            <a:ext cx="41902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Fatty Acids: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Giant Carboxylic Acids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Straight (</a:t>
            </a:r>
            <a:r>
              <a:rPr lang="en-US" sz="1200" dirty="0" err="1" smtClean="0"/>
              <a:t>unbranched</a:t>
            </a:r>
            <a:r>
              <a:rPr lang="en-US" sz="1200" dirty="0" smtClean="0"/>
              <a:t>) chains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Even number of carbons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Saturated vs. Unsaturated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Cis</a:t>
            </a:r>
            <a:r>
              <a:rPr lang="en-US" sz="1200" dirty="0" smtClean="0"/>
              <a:t> vs. Trans isomers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Essential </a:t>
            </a:r>
            <a:r>
              <a:rPr lang="en-US" sz="1200" dirty="0" smtClean="0"/>
              <a:t>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ω</a:t>
            </a:r>
            <a:r>
              <a:rPr lang="en-US" sz="1200" dirty="0" smtClean="0"/>
              <a:t>-3 vs. ω-6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Eicosands</a:t>
            </a:r>
            <a:r>
              <a:rPr lang="en-US" sz="1200" dirty="0" smtClean="0"/>
              <a:t> –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err="1"/>
              <a:t>a</a:t>
            </a:r>
            <a:r>
              <a:rPr lang="en-US" sz="1200" dirty="0" err="1" smtClean="0"/>
              <a:t>rachidonic</a:t>
            </a:r>
            <a:r>
              <a:rPr lang="en-US" sz="1200" dirty="0" smtClean="0"/>
              <a:t> acid, </a:t>
            </a:r>
            <a:r>
              <a:rPr lang="en-US" sz="1200" dirty="0" err="1" smtClean="0"/>
              <a:t>linolenic</a:t>
            </a:r>
            <a:r>
              <a:rPr lang="en-US" sz="1200" dirty="0" smtClean="0"/>
              <a:t> acid, linoleic acid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thromboxane, prostaglandin, prostacyclin, leukotriene</a:t>
            </a:r>
          </a:p>
        </p:txBody>
      </p:sp>
    </p:spTree>
    <p:extLst>
      <p:ext uri="{BB962C8B-B14F-4D97-AF65-F5344CB8AC3E}">
        <p14:creationId xmlns:p14="http://schemas.microsoft.com/office/powerpoint/2010/main" val="137693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371" y="1076325"/>
            <a:ext cx="2505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Saturated </a:t>
            </a:r>
          </a:p>
          <a:p>
            <a:pPr algn="ctr"/>
            <a:r>
              <a:rPr lang="en-US" sz="3600" dirty="0" smtClean="0"/>
              <a:t>vs.</a:t>
            </a:r>
          </a:p>
          <a:p>
            <a:pPr algn="ctr"/>
            <a:r>
              <a:rPr lang="en-US" sz="3600" dirty="0" smtClean="0"/>
              <a:t>Unsaturated</a:t>
            </a:r>
          </a:p>
        </p:txBody>
      </p:sp>
    </p:spTree>
    <p:extLst>
      <p:ext uri="{BB962C8B-B14F-4D97-AF65-F5344CB8AC3E}">
        <p14:creationId xmlns:p14="http://schemas.microsoft.com/office/powerpoint/2010/main" val="139275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895" y="458354"/>
            <a:ext cx="1524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Plants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Lower MP (liquids)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Spoil quickly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Cis</a:t>
            </a:r>
            <a:r>
              <a:rPr lang="en-US" sz="1200" dirty="0" smtClean="0"/>
              <a:t>/Trans Isomers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623" y="401204"/>
            <a:ext cx="22984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Mostly animals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(and higher plant cells)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Higher MP (solids)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Long shelf life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Linear </a:t>
            </a:r>
            <a:r>
              <a:rPr lang="en-US" sz="1200" dirty="0" smtClean="0">
                <a:sym typeface="Wingdings" pitchFamily="2" charset="2"/>
              </a:rPr>
              <a:t> LDF Pack better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Replace cholesterol in LDL/HDL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Only used for Energy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9274" y="2163329"/>
            <a:ext cx="19589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Excess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sz="1200" dirty="0"/>
              <a:t> atherosclerosis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heart diseases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LDL (bad)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HDL (good)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block arteries easier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2024" y="2287154"/>
            <a:ext cx="1800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Good (better than Sat.)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Increase </a:t>
            </a:r>
            <a:r>
              <a:rPr lang="en-US" sz="1200" dirty="0" smtClean="0"/>
              <a:t>HDL (good) 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Decrease </a:t>
            </a:r>
            <a:r>
              <a:rPr lang="en-US" sz="1200" dirty="0" smtClean="0"/>
              <a:t>LDL (bad)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61899" y="3268229"/>
            <a:ext cx="316759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</a:t>
            </a:r>
            <a:r>
              <a:rPr lang="en-US" sz="1200" dirty="0" smtClean="0"/>
              <a:t> </a:t>
            </a:r>
            <a:r>
              <a:rPr lang="en-US" sz="1200" b="1" dirty="0" smtClean="0"/>
              <a:t>Reaction:   </a:t>
            </a:r>
            <a:r>
              <a:rPr lang="en-US" sz="1200" dirty="0" smtClean="0"/>
              <a:t>Use of Br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to detect presence.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306946" y="58304"/>
            <a:ext cx="126332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Unsaturated FA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474" y="103589"/>
            <a:ext cx="126332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</a:t>
            </a:r>
            <a:r>
              <a:rPr lang="en-US" sz="1200" b="1" dirty="0" smtClean="0">
                <a:solidFill>
                  <a:schemeClr val="tx1"/>
                </a:solidFill>
              </a:rPr>
              <a:t>aturated FA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2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371" y="1076325"/>
            <a:ext cx="2505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Saturated </a:t>
            </a:r>
          </a:p>
          <a:p>
            <a:pPr algn="ctr"/>
            <a:r>
              <a:rPr lang="en-US" sz="3600" dirty="0" smtClean="0"/>
              <a:t>vs.</a:t>
            </a:r>
          </a:p>
          <a:p>
            <a:pPr algn="ctr"/>
            <a:r>
              <a:rPr lang="en-US" sz="3600" dirty="0" smtClean="0"/>
              <a:t>Unsaturated</a:t>
            </a:r>
          </a:p>
        </p:txBody>
      </p:sp>
    </p:spTree>
    <p:extLst>
      <p:ext uri="{BB962C8B-B14F-4D97-AF65-F5344CB8AC3E}">
        <p14:creationId xmlns:p14="http://schemas.microsoft.com/office/powerpoint/2010/main" val="39335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2098"/>
              </p:ext>
            </p:extLst>
          </p:nvPr>
        </p:nvGraphicFramePr>
        <p:xfrm>
          <a:off x="152400" y="152400"/>
          <a:ext cx="5076826" cy="3083498"/>
        </p:xfrm>
        <a:graphic>
          <a:graphicData uri="http://schemas.openxmlformats.org/drawingml/2006/table">
            <a:tbl>
              <a:tblPr/>
              <a:tblGrid>
                <a:gridCol w="1156498"/>
                <a:gridCol w="1960164"/>
                <a:gridCol w="1960164"/>
              </a:tblGrid>
              <a:tr h="178161">
                <a:tc>
                  <a:txBody>
                    <a:bodyPr/>
                    <a:lstStyle/>
                    <a:p>
                      <a:pPr algn="ctr" fontAlgn="t"/>
                      <a:endParaRPr lang="en-US" sz="700" b="1" i="0" dirty="0">
                        <a:effectLst/>
                        <a:latin typeface="inherit"/>
                      </a:endParaRPr>
                    </a:p>
                  </a:txBody>
                  <a:tcPr marL="35837" marR="35837" marT="33597" marB="33597">
                    <a:lnL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Saturated Fats</a:t>
                      </a:r>
                    </a:p>
                  </a:txBody>
                  <a:tcPr marL="37331" marR="37331" marT="33597" marB="33597">
                    <a:lnL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Unsaturated Fats</a:t>
                      </a:r>
                    </a:p>
                  </a:txBody>
                  <a:tcPr marL="37331" marR="37331" marT="33597" marB="33597">
                    <a:lnL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1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26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Recommended consumption: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Not more than 10% of total calories per day.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B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Not more than 30% of total calories per day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D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774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Health Effect: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90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Excessive consumption is not good because of their association with atherosclerosis and </a:t>
                      </a:r>
                      <a:r>
                        <a:rPr lang="en-US" sz="7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heart diseases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A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Unsaturated fats are considered good to eat if you are watching your </a:t>
                      </a:r>
                      <a:r>
                        <a:rPr lang="en-US" sz="7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cholesterol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77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Life: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These are long lasting and do not get spoiled quickly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These get spoiled quickly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E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00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Commonly found in: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0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Butter, coconut oil, whole milk, </a:t>
                      </a:r>
                      <a:r>
                        <a:rPr lang="en-US" sz="700" b="0" i="0" dirty="0" err="1">
                          <a:effectLst/>
                          <a:latin typeface="inherit"/>
                        </a:rPr>
                        <a:t>meat,peanut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700" b="0" i="0" dirty="0" err="1">
                          <a:effectLst/>
                          <a:latin typeface="inherit"/>
                        </a:rPr>
                        <a:t>butter,margarine,cheese,vegetable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 oil or </a:t>
                      </a:r>
                      <a:r>
                        <a:rPr lang="en-US" sz="700" b="0" i="0" dirty="0">
                          <a:solidFill>
                            <a:srgbClr val="009900"/>
                          </a:solidFill>
                          <a:effectLst/>
                          <a:latin typeface="Helvetica Neue"/>
                        </a:rPr>
                        <a:t>fish oil</a:t>
                      </a:r>
                      <a:endParaRPr lang="en-US" sz="700" b="0" i="0" dirty="0">
                        <a:effectLst/>
                        <a:latin typeface="inherit"/>
                      </a:endParaRP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3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Avocado, soybean oil, canola oil, olive oil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87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Cholesterol: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4E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Saturated fats increase LDL (</a:t>
                      </a:r>
                      <a:r>
                        <a:rPr lang="en-US" sz="700" b="0" i="0" dirty="0" err="1">
                          <a:effectLst/>
                          <a:latin typeface="inherit"/>
                        </a:rPr>
                        <a:t>badcholesterol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) and decrease the HDL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Unsaturated fats increase high-density lipoprotein ( HDL or </a:t>
                      </a:r>
                      <a:r>
                        <a:rPr lang="en-US" sz="700" b="0" i="0" dirty="0" smtClean="0">
                          <a:effectLst/>
                          <a:latin typeface="inherit"/>
                        </a:rPr>
                        <a:t>good cholesterol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) and decrease LDL (bad cholesterol)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72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051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Melting Point: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E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High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Low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E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131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>
                          <a:effectLst/>
                          <a:latin typeface="inherit"/>
                        </a:rPr>
                        <a:t>Physical state at room temperature: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E6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Solid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Liquid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0518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dirty="0">
                          <a:effectLst/>
                          <a:latin typeface="inherit"/>
                        </a:rPr>
                        <a:t>Type of bonds: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E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>
                          <a:effectLst/>
                          <a:latin typeface="inherit"/>
                        </a:rPr>
                        <a:t>Consist of SINGLE bond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dirty="0">
                          <a:effectLst/>
                          <a:latin typeface="inherit"/>
                        </a:rPr>
                        <a:t>Consist </a:t>
                      </a:r>
                      <a:r>
                        <a:rPr lang="en-US" sz="700" b="0" i="0" dirty="0" smtClean="0">
                          <a:effectLst/>
                          <a:latin typeface="inherit"/>
                        </a:rPr>
                        <a:t>of </a:t>
                      </a:r>
                      <a:r>
                        <a:rPr lang="en-US" sz="700" b="0" i="0" dirty="0">
                          <a:effectLst/>
                          <a:latin typeface="inherit"/>
                        </a:rPr>
                        <a:t>at least 1 DOUBLE bond</a:t>
                      </a:r>
                    </a:p>
                  </a:txBody>
                  <a:tcPr marL="37331" marR="37331" marT="37331" marB="33597">
                    <a:lnL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93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422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Cis</a:t>
            </a:r>
            <a:r>
              <a:rPr lang="en-US" sz="3600" dirty="0" smtClean="0"/>
              <a:t> vs. Trans</a:t>
            </a:r>
          </a:p>
          <a:p>
            <a:pPr algn="ctr"/>
            <a:r>
              <a:rPr lang="en-US" sz="3600" dirty="0" smtClean="0"/>
              <a:t>Isomers</a:t>
            </a:r>
          </a:p>
        </p:txBody>
      </p:sp>
    </p:spTree>
    <p:extLst>
      <p:ext uri="{BB962C8B-B14F-4D97-AF65-F5344CB8AC3E}">
        <p14:creationId xmlns:p14="http://schemas.microsoft.com/office/powerpoint/2010/main" val="199006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1421" y="311770"/>
            <a:ext cx="101917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Trans-Isomer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651" y="311770"/>
            <a:ext cx="105377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Cis</a:t>
            </a:r>
            <a:r>
              <a:rPr lang="en-US" sz="1200" b="1" dirty="0" smtClean="0">
                <a:solidFill>
                  <a:schemeClr val="tx1"/>
                </a:solidFill>
              </a:rPr>
              <a:t>-Isomer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952" y="771712"/>
            <a:ext cx="2488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Rare in a nature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Man made through </a:t>
            </a:r>
          </a:p>
          <a:p>
            <a:r>
              <a:rPr lang="en-US" sz="1200" dirty="0" smtClean="0"/>
              <a:t>     Hydrogenation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Linear </a:t>
            </a:r>
            <a:r>
              <a:rPr lang="en-US" sz="1200" dirty="0" smtClean="0">
                <a:sym typeface="Wingdings" pitchFamily="2" charset="2"/>
              </a:rPr>
              <a:t> Packs tightly  </a:t>
            </a:r>
            <a:r>
              <a:rPr lang="en-US" sz="1200" dirty="0">
                <a:sym typeface="Wingdings" pitchFamily="2" charset="2"/>
              </a:rPr>
              <a:t>H</a:t>
            </a:r>
            <a:r>
              <a:rPr lang="en-US" sz="1200" dirty="0" smtClean="0">
                <a:sym typeface="Wingdings" pitchFamily="2" charset="2"/>
              </a:rPr>
              <a:t>igh MP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951" y="771712"/>
            <a:ext cx="154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Physical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Contain C=C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Naturally occurring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376" y="2281915"/>
            <a:ext cx="1615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</a:t>
            </a:r>
            <a:r>
              <a:rPr lang="en-US" sz="1200" dirty="0"/>
              <a:t>LDL (bad)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</a:t>
            </a:r>
            <a:r>
              <a:rPr lang="en-US" sz="1200" dirty="0"/>
              <a:t>HDL (good)</a:t>
            </a:r>
          </a:p>
          <a:p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21221" y="2281915"/>
            <a:ext cx="2115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Increase LDL (bad)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Decrease HDL (good) 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Increase risk of Heart Attack</a:t>
            </a:r>
          </a:p>
          <a:p>
            <a:endParaRPr lang="en-US" sz="12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37982" r="54255"/>
          <a:stretch/>
        </p:blipFill>
        <p:spPr bwMode="auto">
          <a:xfrm>
            <a:off x="950700" y="1398993"/>
            <a:ext cx="887134" cy="8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3" t="5520"/>
          <a:stretch/>
        </p:blipFill>
        <p:spPr bwMode="auto">
          <a:xfrm>
            <a:off x="4290330" y="157333"/>
            <a:ext cx="1021756" cy="129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0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421" y="1009650"/>
            <a:ext cx="2292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ω</a:t>
            </a:r>
            <a:r>
              <a:rPr lang="en-US" sz="3600" dirty="0" smtClean="0"/>
              <a:t>-3 vs. </a:t>
            </a:r>
            <a:r>
              <a:rPr lang="el-GR" sz="3600" dirty="0" smtClean="0"/>
              <a:t>ω</a:t>
            </a:r>
            <a:r>
              <a:rPr lang="en-US" sz="3600" dirty="0" smtClean="0"/>
              <a:t>-6</a:t>
            </a:r>
          </a:p>
          <a:p>
            <a:r>
              <a:rPr lang="en-US" sz="3600" dirty="0" smtClean="0"/>
              <a:t>Fatty Acids</a:t>
            </a:r>
          </a:p>
        </p:txBody>
      </p:sp>
    </p:spTree>
    <p:extLst>
      <p:ext uri="{BB962C8B-B14F-4D97-AF65-F5344CB8AC3E}">
        <p14:creationId xmlns:p14="http://schemas.microsoft.com/office/powerpoint/2010/main" val="270707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836" y="1108687"/>
            <a:ext cx="114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ω</a:t>
            </a:r>
            <a:r>
              <a:rPr lang="en-US" sz="1200" b="1" dirty="0" smtClean="0"/>
              <a:t>-3 Fatty Acids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361" y="1403190"/>
            <a:ext cx="2636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Precursor to molecules that produce</a:t>
            </a:r>
          </a:p>
          <a:p>
            <a:r>
              <a:rPr lang="en-US" sz="1200" dirty="0" smtClean="0"/>
              <a:t>     useful (less harmful) effects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Ex: </a:t>
            </a:r>
            <a:r>
              <a:rPr lang="en-US" sz="1200" dirty="0" err="1"/>
              <a:t>L</a:t>
            </a:r>
            <a:r>
              <a:rPr lang="en-US" sz="1200" dirty="0" err="1" smtClean="0"/>
              <a:t>inolenic</a:t>
            </a:r>
            <a:r>
              <a:rPr lang="en-US" sz="1200" dirty="0" smtClean="0"/>
              <a:t> acid</a:t>
            </a:r>
            <a:endParaRPr lang="en-US" sz="1200" dirty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749111" y="1332461"/>
            <a:ext cx="2682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Precursor to molecules that produce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harmful (exaggerated) effects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Ex: </a:t>
            </a:r>
            <a:r>
              <a:rPr lang="en-US" sz="1200" dirty="0" err="1" smtClean="0"/>
              <a:t>Arachidonic</a:t>
            </a:r>
            <a:r>
              <a:rPr lang="en-US" sz="1200" dirty="0" smtClean="0"/>
              <a:t> acid </a:t>
            </a:r>
            <a:r>
              <a:rPr lang="en-US" sz="1200" dirty="0" smtClean="0">
                <a:sym typeface="Wingdings" pitchFamily="2" charset="2"/>
              </a:rPr>
              <a:t> Trigger for </a:t>
            </a:r>
          </a:p>
          <a:p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                                              Heart Attacks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81673" y="1013528"/>
            <a:ext cx="1147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/>
              <a:t>ω</a:t>
            </a:r>
            <a:r>
              <a:rPr lang="en-US" sz="1200" b="1" dirty="0" smtClean="0"/>
              <a:t>-6 </a:t>
            </a:r>
            <a:r>
              <a:rPr lang="en-US" sz="1200" b="1" dirty="0"/>
              <a:t>Fatty Acids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86" y="84455"/>
            <a:ext cx="552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Greek letter Omega (</a:t>
            </a:r>
            <a:r>
              <a:rPr lang="el-GR" sz="1200" b="0" dirty="0" smtClean="0"/>
              <a:t>ω</a:t>
            </a:r>
            <a:r>
              <a:rPr lang="en-US" sz="1200" b="0" dirty="0" smtClean="0"/>
              <a:t>) is the last letter in the Greek  alphabet.  It is used by biologist </a:t>
            </a:r>
          </a:p>
          <a:p>
            <a:r>
              <a:rPr lang="en-US" sz="1200" b="0" dirty="0" smtClean="0"/>
              <a:t>(counting from the wrong end of the molecule!) to indicate the position of the first </a:t>
            </a:r>
          </a:p>
          <a:p>
            <a:r>
              <a:rPr lang="en-US" sz="1200" b="0" dirty="0" smtClean="0"/>
              <a:t>C=C in an unsaturated fat.</a:t>
            </a:r>
            <a:endParaRPr lang="en-US" sz="1200" b="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366227"/>
              </p:ext>
            </p:extLst>
          </p:nvPr>
        </p:nvGraphicFramePr>
        <p:xfrm>
          <a:off x="155236" y="728872"/>
          <a:ext cx="282555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emSketch" r:id="rId3" imgW="3767400" imgH="524160" progId="ACD.ChemSketch.20">
                  <p:embed/>
                </p:oleObj>
              </mc:Choice>
              <mc:Fallback>
                <p:oleObj name="ChemSketch" r:id="rId3" imgW="3767400" imgH="52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236" y="728872"/>
                        <a:ext cx="282555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62110"/>
              </p:ext>
            </p:extLst>
          </p:nvPr>
        </p:nvGraphicFramePr>
        <p:xfrm>
          <a:off x="2596711" y="534226"/>
          <a:ext cx="282555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emSketch" r:id="rId5" imgW="3767400" imgH="524160" progId="ACD.ChemSketch.20">
                  <p:embed/>
                </p:oleObj>
              </mc:Choice>
              <mc:Fallback>
                <p:oleObj name="ChemSketch" r:id="rId5" imgW="3767400" imgH="524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6711" y="534226"/>
                        <a:ext cx="282555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634562" y="836931"/>
            <a:ext cx="9524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596837" y="732156"/>
            <a:ext cx="9524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674516"/>
              </p:ext>
            </p:extLst>
          </p:nvPr>
        </p:nvGraphicFramePr>
        <p:xfrm>
          <a:off x="3253936" y="2570480"/>
          <a:ext cx="1817370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S ChemDraw Drawing" r:id="rId7" imgW="3634740" imgH="1107440" progId="ChemDraw.Document.4.5">
                  <p:embed/>
                </p:oleObj>
              </mc:Choice>
              <mc:Fallback>
                <p:oleObj name="CS ChemDraw Drawing" r:id="rId7" imgW="3634740" imgH="110744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36" y="2570480"/>
                        <a:ext cx="1817370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27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36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Eicosanoids</a:t>
            </a:r>
          </a:p>
        </p:txBody>
      </p:sp>
    </p:spTree>
    <p:extLst>
      <p:ext uri="{BB962C8B-B14F-4D97-AF65-F5344CB8AC3E}">
        <p14:creationId xmlns:p14="http://schemas.microsoft.com/office/powerpoint/2010/main" val="133278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180975"/>
            <a:ext cx="395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Definition: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Water insoluble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 common structure – (though generally large R-groups)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496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52" y="100011"/>
            <a:ext cx="48030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Eicosanoids: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Example of FA Biological Pathway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Parent molecule                              Daughter molecules</a:t>
            </a:r>
          </a:p>
          <a:p>
            <a:r>
              <a:rPr lang="en-US" sz="1200" dirty="0"/>
              <a:t>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Local Hormones – short lived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Coordinate immune system response, blood clotting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attract WBC, vasodilation/restriction, body temperature, mucous etc.</a:t>
            </a:r>
          </a:p>
          <a:p>
            <a:r>
              <a:rPr lang="en-US" sz="800" dirty="0" smtClean="0"/>
              <a:t>         ○</a:t>
            </a:r>
            <a:r>
              <a:rPr lang="en-US" sz="1200" dirty="0" smtClean="0"/>
              <a:t> Ratio of </a:t>
            </a:r>
            <a:r>
              <a:rPr lang="el-GR" sz="1200" dirty="0" smtClean="0"/>
              <a:t>ω</a:t>
            </a:r>
            <a:r>
              <a:rPr lang="en-US" sz="1200" dirty="0" smtClean="0"/>
              <a:t>-3 vs. </a:t>
            </a:r>
            <a:r>
              <a:rPr lang="el-GR" sz="1200" dirty="0" smtClean="0"/>
              <a:t>ω</a:t>
            </a:r>
            <a:r>
              <a:rPr lang="en-US" sz="1200" dirty="0" smtClean="0"/>
              <a:t>-6 ratio important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Drugs – used to control biochemical pathway</a:t>
            </a:r>
          </a:p>
          <a:p>
            <a:r>
              <a:rPr lang="en-US" sz="800" dirty="0" smtClean="0"/>
              <a:t>        ○</a:t>
            </a:r>
            <a:r>
              <a:rPr lang="en-US" sz="1200" dirty="0" smtClean="0"/>
              <a:t> NSAIDS – inhibit cyclooxygenase (side-effect: stomach ulcers)</a:t>
            </a:r>
          </a:p>
          <a:p>
            <a:r>
              <a:rPr lang="en-US" sz="800" dirty="0" smtClean="0"/>
              <a:t>        ○</a:t>
            </a:r>
            <a:r>
              <a:rPr lang="en-US" sz="1200" dirty="0" smtClean="0"/>
              <a:t> </a:t>
            </a:r>
            <a:r>
              <a:rPr lang="en-US" sz="1200" dirty="0"/>
              <a:t>COX-2 </a:t>
            </a:r>
            <a:r>
              <a:rPr lang="en-US" sz="1200" dirty="0" smtClean="0"/>
              <a:t>– inhibit cyclooxygenase (side-effect: increased heart attacks)</a:t>
            </a:r>
          </a:p>
          <a:p>
            <a:endParaRPr lang="en-US" sz="1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343723" y="557210"/>
            <a:ext cx="1055354" cy="276999"/>
            <a:chOff x="3505200" y="3352800"/>
            <a:chExt cx="1055354" cy="276999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581400" y="3400425"/>
              <a:ext cx="952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505200" y="3352800"/>
              <a:ext cx="1055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Enzyme (-</a:t>
              </a:r>
              <a:r>
                <a:rPr lang="en-US" sz="1200" dirty="0" err="1" smtClean="0"/>
                <a:t>ase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651353" y="2376485"/>
            <a:ext cx="1333499" cy="485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a</a:t>
            </a:r>
            <a:r>
              <a:rPr lang="en-US" sz="1200" dirty="0" err="1" smtClean="0">
                <a:solidFill>
                  <a:schemeClr val="tx1"/>
                </a:solidFill>
              </a:rPr>
              <a:t>rachidonic</a:t>
            </a:r>
            <a:r>
              <a:rPr lang="en-US" sz="1200" dirty="0" smtClean="0">
                <a:solidFill>
                  <a:schemeClr val="tx1"/>
                </a:solidFill>
              </a:rPr>
              <a:t> acid)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127852" y="2366961"/>
            <a:ext cx="4762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3130268" y="2634869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3133799" y="2630688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45176" y="2233425"/>
            <a:ext cx="116860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thromboxanes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5176" y="2840796"/>
            <a:ext cx="116860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prostaglandins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5176" y="2542686"/>
            <a:ext cx="116860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prostacyclins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581" y="3281176"/>
            <a:ext cx="1281321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leukotriene</a:t>
            </a:r>
            <a:r>
              <a:rPr lang="en-US" sz="1200" dirty="0" err="1">
                <a:solidFill>
                  <a:schemeClr val="tx1"/>
                </a:solidFill>
              </a:rPr>
              <a:t>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03902" y="2614611"/>
            <a:ext cx="11430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4377" y="2405061"/>
            <a:ext cx="115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cyclooxygen</a:t>
            </a:r>
            <a:r>
              <a:rPr lang="en-US" sz="1200" u="sng" dirty="0" smtClean="0"/>
              <a:t>ase</a:t>
            </a:r>
            <a:endParaRPr lang="en-US" sz="1200" u="sng" dirty="0"/>
          </a:p>
        </p:txBody>
      </p:sp>
      <p:cxnSp>
        <p:nvCxnSpPr>
          <p:cNvPr id="16" name="Straight Arrow Connector 15"/>
          <p:cNvCxnSpPr>
            <a:stCxn id="6" idx="2"/>
            <a:endCxn id="13" idx="0"/>
          </p:cNvCxnSpPr>
          <p:nvPr/>
        </p:nvCxnSpPr>
        <p:spPr>
          <a:xfrm flipH="1">
            <a:off x="1318102" y="2862262"/>
            <a:ext cx="1" cy="409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9052" y="2928936"/>
            <a:ext cx="98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lipoxygen</a:t>
            </a:r>
            <a:r>
              <a:rPr lang="en-US" sz="1200" u="sng" dirty="0" err="1" smtClean="0"/>
              <a:t>ase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33240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96" y="1457325"/>
            <a:ext cx="384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Biological Pathways</a:t>
            </a:r>
          </a:p>
        </p:txBody>
      </p:sp>
    </p:spTree>
    <p:extLst>
      <p:ext uri="{BB962C8B-B14F-4D97-AF65-F5344CB8AC3E}">
        <p14:creationId xmlns:p14="http://schemas.microsoft.com/office/powerpoint/2010/main" val="3049116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685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Biological Pathways: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Precursor Molecules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Parent molecule                              Daughter molecules</a:t>
            </a:r>
          </a:p>
          <a:p>
            <a:r>
              <a:rPr lang="en-US" sz="1200" dirty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Examples:</a:t>
            </a:r>
            <a:endParaRPr lang="en-US" sz="1200" dirty="0"/>
          </a:p>
          <a:p>
            <a:r>
              <a:rPr lang="en-US" sz="800" dirty="0" smtClean="0"/>
              <a:t>        ○</a:t>
            </a:r>
            <a:r>
              <a:rPr lang="en-US" sz="1200" dirty="0"/>
              <a:t> </a:t>
            </a:r>
            <a:r>
              <a:rPr lang="en-US" sz="1200" dirty="0" smtClean="0"/>
              <a:t>Eicosanoids (FA)</a:t>
            </a:r>
            <a:endParaRPr lang="en-US" sz="1200" dirty="0"/>
          </a:p>
          <a:p>
            <a:r>
              <a:rPr lang="en-US" sz="800" dirty="0"/>
              <a:t>         ○</a:t>
            </a:r>
            <a:r>
              <a:rPr lang="en-US" sz="1200" dirty="0"/>
              <a:t> </a:t>
            </a:r>
            <a:r>
              <a:rPr lang="en-US" sz="1200" dirty="0" smtClean="0"/>
              <a:t>Steroids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 </a:t>
            </a:r>
            <a:r>
              <a:rPr lang="en-US" sz="1200" dirty="0" smtClean="0"/>
              <a:t>Atherosclerosis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Control mechanisms for biological pathways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06746" y="609599"/>
            <a:ext cx="1055354" cy="276999"/>
            <a:chOff x="3505200" y="3352800"/>
            <a:chExt cx="1055354" cy="276999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581400" y="3400425"/>
              <a:ext cx="952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505200" y="3352800"/>
              <a:ext cx="1055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Enzyme (-</a:t>
              </a:r>
              <a:r>
                <a:rPr lang="en-US" sz="1200" dirty="0" err="1" smtClean="0"/>
                <a:t>ase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82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896" y="1066800"/>
            <a:ext cx="254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Fats and Oils</a:t>
            </a:r>
          </a:p>
          <a:p>
            <a:pPr algn="ctr"/>
            <a:r>
              <a:rPr lang="en-US" sz="3600" dirty="0" smtClean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12668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1" y="123825"/>
            <a:ext cx="2066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Fats and Oils: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Glycerol + 3 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Giant Esters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Triacylglycerol or Triglycerides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7" b="38797"/>
          <a:stretch>
            <a:fillRect/>
          </a:stretch>
        </p:blipFill>
        <p:spPr bwMode="auto">
          <a:xfrm>
            <a:off x="4248150" y="104775"/>
            <a:ext cx="1190625" cy="15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40589"/>
            <a:ext cx="4781550" cy="18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7066" y="123825"/>
            <a:ext cx="2032734" cy="1063501"/>
            <a:chOff x="291366" y="2371725"/>
            <a:chExt cx="2032734" cy="1063501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91366" y="2371725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/>
                <a:t>Glycerol</a:t>
              </a: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750485" y="3291982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740960" y="2943506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740960" y="2567867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030620" y="2438836"/>
              <a:ext cx="1293480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latin typeface="+mn-lt"/>
                </a:rPr>
                <a:t>Fatty acid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025288" y="279203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025288" y="315398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61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08" y="1143000"/>
            <a:ext cx="401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Fats and Oils</a:t>
            </a:r>
          </a:p>
          <a:p>
            <a:pPr algn="ctr"/>
            <a:r>
              <a:rPr lang="en-US" sz="3600" dirty="0" smtClean="0"/>
              <a:t>Biological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428438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294" y="152400"/>
            <a:ext cx="202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Fats: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9.5 kcal/g or 40 kJ/g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Average FA is 75% Carbon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More Reduced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1244" y="152400"/>
            <a:ext cx="202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Carbohydrates: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4.5 kcal/g or 20 kJ/g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Average FA is 40% Carbon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/>
              <a:t>More oxidized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20547"/>
              </p:ext>
            </p:extLst>
          </p:nvPr>
        </p:nvGraphicFramePr>
        <p:xfrm>
          <a:off x="3585119" y="1133475"/>
          <a:ext cx="600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hemSketch" r:id="rId3" imgW="600480" imgH="652320" progId="ACD.ChemSketch.20">
                  <p:embed/>
                </p:oleObj>
              </mc:Choice>
              <mc:Fallback>
                <p:oleObj name="ChemSketch" r:id="rId3" imgW="600480" imgH="65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5119" y="1133475"/>
                        <a:ext cx="6000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82585"/>
              </p:ext>
            </p:extLst>
          </p:nvPr>
        </p:nvGraphicFramePr>
        <p:xfrm>
          <a:off x="889827" y="1133475"/>
          <a:ext cx="600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emSketch" r:id="rId5" imgW="600480" imgH="652320" progId="ACD.ChemSketch.20">
                  <p:embed/>
                </p:oleObj>
              </mc:Choice>
              <mc:Fallback>
                <p:oleObj name="ChemSketch" r:id="rId5" imgW="600480" imgH="65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827" y="1133475"/>
                        <a:ext cx="6000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222919" y="1514475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0569" y="1943100"/>
            <a:ext cx="555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-2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37569" y="1905000"/>
            <a:ext cx="509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0</a:t>
            </a:r>
            <a:endParaRPr lang="en-US" sz="1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5426"/>
              </p:ext>
            </p:extLst>
          </p:nvPr>
        </p:nvGraphicFramePr>
        <p:xfrm>
          <a:off x="3870869" y="2762597"/>
          <a:ext cx="855663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emSketch" r:id="rId7" imgW="856440" imgH="146160" progId="ACD.ChemSketch.20">
                  <p:embed/>
                </p:oleObj>
              </mc:Choice>
              <mc:Fallback>
                <p:oleObj name="ChemSketch" r:id="rId7" imgW="856440" imgH="146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0869" y="2762597"/>
                        <a:ext cx="855663" cy="14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3918494" y="146685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0894" y="2968972"/>
            <a:ext cx="58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+4</a:t>
            </a:r>
            <a:endParaRPr lang="en-US" sz="1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9758"/>
              </p:ext>
            </p:extLst>
          </p:nvPr>
        </p:nvGraphicFramePr>
        <p:xfrm>
          <a:off x="2170657" y="2578100"/>
          <a:ext cx="6000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hemSketch" r:id="rId9" imgW="600480" imgH="652320" progId="ACD.ChemSketch.20">
                  <p:embed/>
                </p:oleObj>
              </mc:Choice>
              <mc:Fallback>
                <p:oleObj name="ChemSketch" r:id="rId9" imgW="600480" imgH="652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0657" y="2578100"/>
                        <a:ext cx="60007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4519" y="3038475"/>
            <a:ext cx="555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Ox: -4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219" y="2210573"/>
            <a:ext cx="5155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Oxidation Number:</a:t>
            </a:r>
            <a:r>
              <a:rPr lang="en-US" sz="1200" dirty="0" smtClean="0"/>
              <a:t> Charge an atom would have if it were in an ionic compound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 = +1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 = -2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 = calculate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416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958" y="1447800"/>
            <a:ext cx="139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Waxes</a:t>
            </a:r>
          </a:p>
        </p:txBody>
      </p:sp>
    </p:spTree>
    <p:extLst>
      <p:ext uri="{BB962C8B-B14F-4D97-AF65-F5344CB8AC3E}">
        <p14:creationId xmlns:p14="http://schemas.microsoft.com/office/powerpoint/2010/main" val="2992967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4865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Waxes: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Giant Ester (20-30 Carbons)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Very hydrophobic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Used as protective layer on plant leaves, animal feathers, fur, cars, floors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45615"/>
              </p:ext>
            </p:extLst>
          </p:nvPr>
        </p:nvGraphicFramePr>
        <p:xfrm>
          <a:off x="371474" y="1028390"/>
          <a:ext cx="4848225" cy="120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3" imgW="5796280" imgH="1437640" progId="ChemDraw.Document.4.5">
                  <p:embed/>
                </p:oleObj>
              </mc:Choice>
              <mc:Fallback>
                <p:oleObj name="CS ChemDraw Drawing" r:id="rId3" imgW="5796280" imgH="1437640" progId="ChemDraw.Document.4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" y="1028390"/>
                        <a:ext cx="4848225" cy="1202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79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154706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221" y="1447800"/>
            <a:ext cx="3163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Water Solubility</a:t>
            </a:r>
          </a:p>
          <a:p>
            <a:pPr algn="ctr"/>
            <a:r>
              <a:rPr lang="en-US" sz="3600" dirty="0" smtClean="0"/>
              <a:t>(Hydrophilic)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1352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6" y="76200"/>
            <a:ext cx="4085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Phospholipids: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Glycerol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 </a:t>
            </a:r>
            <a:r>
              <a:rPr lang="en-US" sz="1200" dirty="0" smtClean="0"/>
              <a:t> 2 - FA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1 - Phosphoric Acid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Amino-alcohol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Nerve tissue, brain matter, cell membranes (10-20%)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Used in foods as an emulsifier for chocolates and margarine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vs. Hydrophilic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Ester bond  </a:t>
            </a:r>
          </a:p>
        </p:txBody>
      </p:sp>
      <p:pic>
        <p:nvPicPr>
          <p:cNvPr id="3" name="Picture 2" descr="http://hrsbstaff.ednet.ns.ca/sdosman/Higher%20level%20BIO/topic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7" y="2113550"/>
            <a:ext cx="2724150" cy="14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29667" y="123825"/>
            <a:ext cx="2032734" cy="1203752"/>
            <a:chOff x="129441" y="417890"/>
            <a:chExt cx="2032734" cy="120375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9441" y="417890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/>
                <a:t>Glycerol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579035" y="1442922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891796" y="1250578"/>
              <a:ext cx="284328" cy="37106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176124" y="1442922"/>
              <a:ext cx="248787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432020" y="1250578"/>
              <a:ext cx="720630" cy="37106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Nitrogen </a:t>
              </a:r>
            </a:p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Base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579035" y="989671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579035" y="614032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868695" y="485001"/>
              <a:ext cx="1293480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latin typeface="+mn-lt"/>
                </a:rPr>
                <a:t>Fatty acid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863363" y="838200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</p:grpSp>
      <p:pic>
        <p:nvPicPr>
          <p:cNvPr id="14" name="Picture 2" descr="http://wellnessadvocate.com/images/Structural_Formulas/Phospholip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6" y="1606550"/>
            <a:ext cx="9810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08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248" y="1447800"/>
            <a:ext cx="266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Sphingolipids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4675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13" y="74310"/>
            <a:ext cx="27517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Sphingolipids</a:t>
            </a:r>
            <a:r>
              <a:rPr lang="en-US" sz="1200" b="1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</a:t>
            </a:r>
            <a:r>
              <a:rPr lang="en-US" sz="1200" dirty="0" err="1" smtClean="0"/>
              <a:t>Sphingosine</a:t>
            </a:r>
            <a:r>
              <a:rPr lang="en-US" sz="1200" dirty="0" smtClean="0"/>
              <a:t>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 </a:t>
            </a:r>
            <a:r>
              <a:rPr lang="en-US" sz="1200" dirty="0" smtClean="0"/>
              <a:t> 1 - FA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 1 - Phosphoric Acid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Amino-alcohol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Membrane components, nerve sheath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vs. Hydrophilic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bond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0479" y="111200"/>
            <a:ext cx="2023209" cy="1203752"/>
            <a:chOff x="3358416" y="3799265"/>
            <a:chExt cx="2023209" cy="1203752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3358416" y="3799265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 err="1" smtClean="0"/>
                <a:t>Sphingosine</a:t>
              </a:r>
              <a:endParaRPr lang="en-US" sz="1200" b="1" dirty="0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3808010" y="4824297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4120771" y="4631953"/>
              <a:ext cx="284328" cy="37106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V="1">
              <a:off x="4405099" y="4824297"/>
              <a:ext cx="248787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4660995" y="4631953"/>
              <a:ext cx="720630" cy="37106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Nitrogen </a:t>
              </a:r>
            </a:p>
            <a:p>
              <a:pPr algn="ctr"/>
              <a:r>
                <a:rPr lang="en-US" sz="1200" b="1" dirty="0">
                  <a:solidFill>
                    <a:srgbClr val="000066"/>
                  </a:solidFill>
                </a:rPr>
                <a:t>Base</a:t>
              </a: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3808010" y="4371046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803719" y="3799265"/>
              <a:ext cx="1293480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200" b="1" dirty="0">
                <a:latin typeface="+mn-lt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092338" y="421957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</p:grpSp>
      <p:pic>
        <p:nvPicPr>
          <p:cNvPr id="12" name="Picture 2" descr="http://ars.sciencedirect.com/content/image/1-s2.0-S0005273609002971-g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9" t="1330" r="2474" b="63735"/>
          <a:stretch/>
        </p:blipFill>
        <p:spPr bwMode="auto">
          <a:xfrm>
            <a:off x="4349463" y="316197"/>
            <a:ext cx="990601" cy="17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6563" y="2341261"/>
            <a:ext cx="4810125" cy="1267504"/>
            <a:chOff x="104775" y="5991226"/>
            <a:chExt cx="4810125" cy="1267504"/>
          </a:xfrm>
        </p:grpSpPr>
        <p:pic>
          <p:nvPicPr>
            <p:cNvPr id="14" name="Picture 4" descr="http://www.biochem.arizona.edu/classes/bioc462/462a/NOTES/LIPIDS/Fig11_10Sphingolipid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4" t="1190" r="1379" b="78232"/>
            <a:stretch/>
          </p:blipFill>
          <p:spPr bwMode="auto">
            <a:xfrm>
              <a:off x="104775" y="5991226"/>
              <a:ext cx="4810125" cy="115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biochem.arizona.edu/classes/bioc462/462a/NOTES/LIPIDS/Fig11_10Sphingolipids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6" t="38435" r="3455" b="51871"/>
            <a:stretch/>
          </p:blipFill>
          <p:spPr bwMode="auto">
            <a:xfrm>
              <a:off x="1008766" y="6791284"/>
              <a:ext cx="1388270" cy="467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980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20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Glycolipids</a:t>
            </a:r>
          </a:p>
        </p:txBody>
      </p:sp>
    </p:spTree>
    <p:extLst>
      <p:ext uri="{BB962C8B-B14F-4D97-AF65-F5344CB8AC3E}">
        <p14:creationId xmlns:p14="http://schemas.microsoft.com/office/powerpoint/2010/main" val="3210766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8716" y="170240"/>
            <a:ext cx="2261334" cy="1239460"/>
            <a:chOff x="3158391" y="3799265"/>
            <a:chExt cx="2261334" cy="1239460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3158391" y="3799265"/>
              <a:ext cx="449594" cy="10635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/>
              <a:r>
                <a:rPr lang="en-US" sz="1200" b="1" dirty="0" err="1" smtClean="0"/>
                <a:t>Sphingosine</a:t>
              </a:r>
              <a:endParaRPr lang="en-US" sz="1200" b="1" dirty="0"/>
            </a:p>
          </p:txBody>
        </p:sp>
        <p:sp>
          <p:nvSpPr>
            <p:cNvPr id="4" name="Line 11"/>
            <p:cNvSpPr>
              <a:spLocks noChangeShapeType="1"/>
            </p:cNvSpPr>
            <p:nvPr/>
          </p:nvSpPr>
          <p:spPr bwMode="auto">
            <a:xfrm>
              <a:off x="3607985" y="4824297"/>
              <a:ext cx="302099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3920746" y="4631953"/>
              <a:ext cx="284328" cy="37106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</a:t>
              </a:r>
              <a:r>
                <a:rPr lang="en-US" sz="1200" b="1" baseline="-25000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4205074" y="4824297"/>
              <a:ext cx="248787" cy="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3607985" y="4371046"/>
              <a:ext cx="302099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603694" y="3799265"/>
              <a:ext cx="1293480" cy="2769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200" b="1" dirty="0">
                <a:latin typeface="+mn-lt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892313" y="4219575"/>
              <a:ext cx="1289287" cy="2769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+mn-lt"/>
                </a:rPr>
                <a:t>Fatty acid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4429791" y="4571999"/>
              <a:ext cx="989934" cy="466726"/>
            </a:xfrm>
            <a:prstGeom prst="hex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Carbo</a:t>
              </a:r>
              <a:r>
                <a:rPr lang="en-US" sz="1200" dirty="0" smtClean="0">
                  <a:solidFill>
                    <a:schemeClr val="tx1"/>
                  </a:solidFill>
                </a:rPr>
                <a:t>-hydrate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2875" y="123825"/>
            <a:ext cx="49574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Glycolipids: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Structure: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800" dirty="0" smtClean="0"/>
              <a:t>○</a:t>
            </a:r>
            <a:r>
              <a:rPr lang="en-US" sz="1200" dirty="0" smtClean="0"/>
              <a:t> </a:t>
            </a:r>
            <a:r>
              <a:rPr lang="en-US" sz="1200" dirty="0" err="1" smtClean="0"/>
              <a:t>Sphingosine</a:t>
            </a:r>
            <a:r>
              <a:rPr lang="en-US" sz="1200" dirty="0" smtClean="0"/>
              <a:t>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 </a:t>
            </a:r>
            <a:r>
              <a:rPr lang="en-US" sz="1200" dirty="0" smtClean="0"/>
              <a:t> 1 - FA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1 - Phosphoric Acid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 </a:t>
            </a:r>
            <a:r>
              <a:rPr lang="en-US" sz="800" dirty="0"/>
              <a:t>○</a:t>
            </a:r>
            <a:r>
              <a:rPr lang="en-US" sz="1200" dirty="0"/>
              <a:t> </a:t>
            </a:r>
            <a:r>
              <a:rPr lang="en-US" sz="1200" dirty="0" smtClean="0"/>
              <a:t>Carbohydrate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Cerebrosides</a:t>
            </a:r>
            <a:r>
              <a:rPr lang="en-US" sz="1200" dirty="0" smtClean="0"/>
              <a:t> and </a:t>
            </a:r>
            <a:r>
              <a:rPr lang="en-US" sz="1200" dirty="0" err="1" smtClean="0"/>
              <a:t>gangliosides</a:t>
            </a:r>
            <a:r>
              <a:rPr lang="en-US" sz="1200" dirty="0" smtClean="0"/>
              <a:t> – cell membranes of nerve and brain tissue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Hydrophobic vs. Hydrophilic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Amide bond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98272" y="2066925"/>
            <a:ext cx="3359553" cy="1447800"/>
            <a:chOff x="602847" y="5638800"/>
            <a:chExt cx="3359553" cy="1447800"/>
          </a:xfrm>
        </p:grpSpPr>
        <p:pic>
          <p:nvPicPr>
            <p:cNvPr id="13" name="Picture 4" descr="http://www.endotoxin.gmxhome.de/artikel3_dateien/gangliosidfarbi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7" b="17391"/>
            <a:stretch/>
          </p:blipFill>
          <p:spPr bwMode="auto">
            <a:xfrm>
              <a:off x="602847" y="5638800"/>
              <a:ext cx="3359553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981200" y="6477000"/>
              <a:ext cx="17426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741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24" y="1447800"/>
            <a:ext cx="169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Steroids</a:t>
            </a:r>
          </a:p>
        </p:txBody>
      </p:sp>
    </p:spTree>
    <p:extLst>
      <p:ext uri="{BB962C8B-B14F-4D97-AF65-F5344CB8AC3E}">
        <p14:creationId xmlns:p14="http://schemas.microsoft.com/office/powerpoint/2010/main" val="1818468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7634"/>
            <a:ext cx="20955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50" y="323850"/>
            <a:ext cx="369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Steroids: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Parent Molecule </a:t>
            </a:r>
            <a:r>
              <a:rPr lang="en-US" sz="1200" dirty="0" smtClean="0">
                <a:sym typeface="Wingdings" pitchFamily="2" charset="2"/>
              </a:rPr>
              <a:t> Daughter Molecules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Vary widely in function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Cholesterol</a:t>
            </a:r>
            <a:r>
              <a:rPr lang="en-US" sz="1200" dirty="0" smtClean="0"/>
              <a:t> - membrane component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/>
              <a:t>Bile salts – digestion of fats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err="1" smtClean="0"/>
              <a:t>Ergosterol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Vitamin D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Digitalis – heart drug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Adrenal cortex hormones – metabolism</a:t>
            </a:r>
          </a:p>
          <a:p>
            <a:pPr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Sex hormones – characteristics and reproduction</a:t>
            </a:r>
          </a:p>
          <a:p>
            <a:pPr indent="-228600" defTabSz="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Figure 28.5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36126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218" y="933450"/>
            <a:ext cx="21739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Micelles</a:t>
            </a:r>
          </a:p>
          <a:p>
            <a:pPr algn="ctr"/>
            <a:r>
              <a:rPr lang="en-US" sz="3600" dirty="0" smtClean="0"/>
              <a:t>and</a:t>
            </a:r>
          </a:p>
          <a:p>
            <a:pPr algn="ctr"/>
            <a:r>
              <a:rPr lang="en-US" sz="3600" dirty="0" smtClean="0"/>
              <a:t>Liposomes</a:t>
            </a:r>
          </a:p>
        </p:txBody>
      </p:sp>
    </p:spTree>
    <p:extLst>
      <p:ext uri="{BB962C8B-B14F-4D97-AF65-F5344CB8AC3E}">
        <p14:creationId xmlns:p14="http://schemas.microsoft.com/office/powerpoint/2010/main" val="59038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152400"/>
            <a:ext cx="1365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Micelles: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Formed from 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Polar head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1 Non-Polar Tail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Single layer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4175" y="104775"/>
            <a:ext cx="2351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Liposomes: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Formed from phospholipids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Polar head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 Non-polar tails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Double layer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5626"/>
              </p:ext>
            </p:extLst>
          </p:nvPr>
        </p:nvGraphicFramePr>
        <p:xfrm>
          <a:off x="698613" y="2243469"/>
          <a:ext cx="1259588" cy="126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Image" r:id="rId3" imgW="1679451" imgH="1691643" progId="Photoshop.Image.7">
                  <p:embed/>
                </p:oleObj>
              </mc:Choice>
              <mc:Fallback>
                <p:oleObj name="Image" r:id="rId3" imgW="1679451" imgH="16916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13" y="2243469"/>
                        <a:ext cx="1259588" cy="1268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69358"/>
              </p:ext>
            </p:extLst>
          </p:nvPr>
        </p:nvGraphicFramePr>
        <p:xfrm>
          <a:off x="3552826" y="2143126"/>
          <a:ext cx="1250339" cy="125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Image" r:id="rId5" imgW="1667118" imgH="1667118" progId="Photoshop.Image.7">
                  <p:embed/>
                </p:oleObj>
              </mc:Choice>
              <mc:Fallback>
                <p:oleObj name="Image" r:id="rId5" imgW="1667118" imgH="166711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6" y="2143126"/>
                        <a:ext cx="1250339" cy="1250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794871"/>
              </p:ext>
            </p:extLst>
          </p:nvPr>
        </p:nvGraphicFramePr>
        <p:xfrm>
          <a:off x="228600" y="1046516"/>
          <a:ext cx="2160307" cy="32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hemSketch" r:id="rId7" imgW="5203080" imgH="786240" progId="ACD.ChemSketch.20">
                  <p:embed/>
                </p:oleObj>
              </mc:Choice>
              <mc:Fallback>
                <p:oleObj name="ChemSketch" r:id="rId7" imgW="5203080" imgH="786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1046516"/>
                        <a:ext cx="2160307" cy="326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6829" y="1358265"/>
            <a:ext cx="2338005" cy="749439"/>
            <a:chOff x="152400" y="5311140"/>
            <a:chExt cx="2338005" cy="749439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5311140"/>
              <a:ext cx="2164080" cy="350520"/>
              <a:chOff x="518160" y="5566410"/>
              <a:chExt cx="2164080" cy="350520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1943544"/>
                  </p:ext>
                </p:extLst>
              </p:nvPr>
            </p:nvGraphicFramePr>
            <p:xfrm>
              <a:off x="518160" y="5586095"/>
              <a:ext cx="216058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9" name="ChemSketch" r:id="rId9" imgW="5203080" imgH="786240" progId="ACD.ChemSketch.20">
                      <p:embed/>
                    </p:oleObj>
                  </mc:Choice>
                  <mc:Fallback>
                    <p:oleObj name="ChemSketch" r:id="rId9" imgW="5203080" imgH="78624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" y="5586095"/>
                            <a:ext cx="2160588" cy="327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2491740" y="5566410"/>
                <a:ext cx="190500" cy="35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114550" y="5429250"/>
              <a:ext cx="228600" cy="228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52400" y="5791200"/>
              <a:ext cx="1905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045970" y="5791200"/>
              <a:ext cx="38481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950" y="5753100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</a:t>
              </a:r>
              <a:r>
                <a:rPr lang="en-US" sz="1200" dirty="0" smtClean="0"/>
                <a:t>onpolar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5010" y="5783580"/>
              <a:ext cx="505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dirty="0" smtClean="0"/>
                <a:t>olar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8950" y="1409555"/>
            <a:ext cx="2164080" cy="350520"/>
            <a:chOff x="518160" y="5566410"/>
            <a:chExt cx="2164080" cy="350520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2782"/>
                </p:ext>
              </p:extLst>
            </p:nvPr>
          </p:nvGraphicFramePr>
          <p:xfrm>
            <a:off x="518160" y="5586095"/>
            <a:ext cx="2160588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ChemSketch" r:id="rId11" imgW="5203080" imgH="786240" progId="ACD.ChemSketch.20">
                    <p:embed/>
                  </p:oleObj>
                </mc:Choice>
                <mc:Fallback>
                  <p:oleObj name="ChemSketch" r:id="rId11" imgW="5203080" imgH="7862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" y="5586095"/>
                          <a:ext cx="2160588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2491740" y="5566410"/>
              <a:ext cx="190500" cy="35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878853" y="1794155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72423" y="1794155"/>
            <a:ext cx="3848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69403" y="1756055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onpolar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1463" y="1786535"/>
            <a:ext cx="505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/>
              <a:t>olar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90576" y="1240407"/>
            <a:ext cx="2164080" cy="350520"/>
            <a:chOff x="518160" y="5566410"/>
            <a:chExt cx="2164080" cy="35052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42934"/>
                </p:ext>
              </p:extLst>
            </p:nvPr>
          </p:nvGraphicFramePr>
          <p:xfrm>
            <a:off x="518160" y="5586095"/>
            <a:ext cx="2160588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ChemSketch" r:id="rId12" imgW="5203080" imgH="786240" progId="ACD.ChemSketch.20">
                    <p:embed/>
                  </p:oleObj>
                </mc:Choice>
                <mc:Fallback>
                  <p:oleObj name="ChemSketch" r:id="rId12" imgW="5203080" imgH="7862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" y="5586095"/>
                          <a:ext cx="2160588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2491740" y="5566410"/>
              <a:ext cx="190500" cy="35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4841003" y="1432205"/>
            <a:ext cx="228600" cy="228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0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303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300936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90500"/>
            <a:ext cx="355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makes molecules water soluble (hydrophilic)?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Like dissolves like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Small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Similar IMF’s – Polar/H-bonds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Functional Groups that are generally water soluble: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962275" y="1181100"/>
            <a:ext cx="824456" cy="1004471"/>
            <a:chOff x="3095625" y="5114925"/>
            <a:chExt cx="824456" cy="1004471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584259"/>
                </p:ext>
              </p:extLst>
            </p:nvPr>
          </p:nvGraphicFramePr>
          <p:xfrm>
            <a:off x="3190875" y="5543133"/>
            <a:ext cx="68580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ChemSketch" r:id="rId3" imgW="685800" imgH="576000" progId="ACD.ChemSketch.20">
                    <p:embed/>
                  </p:oleObj>
                </mc:Choice>
                <mc:Fallback>
                  <p:oleObj name="ChemSketch" r:id="rId3" imgW="685800" imgH="5760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90875" y="5543133"/>
                          <a:ext cx="685800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095625" y="5114925"/>
              <a:ext cx="824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Carboxylic</a:t>
              </a:r>
            </a:p>
            <a:p>
              <a:pPr algn="ctr"/>
              <a:r>
                <a:rPr lang="en-US" sz="1200" dirty="0" smtClean="0"/>
                <a:t>Acids</a:t>
              </a:r>
              <a:endParaRPr lang="en-US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63980" y="1181100"/>
            <a:ext cx="690320" cy="849313"/>
            <a:chOff x="2097330" y="5471041"/>
            <a:chExt cx="690320" cy="84931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931367"/>
                </p:ext>
              </p:extLst>
            </p:nvPr>
          </p:nvGraphicFramePr>
          <p:xfrm>
            <a:off x="2108200" y="5763141"/>
            <a:ext cx="679450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hemSketch" r:id="rId5" imgW="679680" imgH="557640" progId="ACD.ChemSketch.20">
                    <p:embed/>
                  </p:oleObj>
                </mc:Choice>
                <mc:Fallback>
                  <p:oleObj name="ChemSketch" r:id="rId5" imgW="679680" imgH="55764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08200" y="5763141"/>
                          <a:ext cx="679450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097330" y="5471041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Amides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1100" y="1181100"/>
            <a:ext cx="651140" cy="480239"/>
            <a:chOff x="1314450" y="5652016"/>
            <a:chExt cx="651140" cy="480239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6977249"/>
                </p:ext>
              </p:extLst>
            </p:nvPr>
          </p:nvGraphicFramePr>
          <p:xfrm>
            <a:off x="1428750" y="5956042"/>
            <a:ext cx="384175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ChemSketch" r:id="rId7" imgW="384120" imgH="176760" progId="ACD.ChemSketch.20">
                    <p:embed/>
                  </p:oleObj>
                </mc:Choice>
                <mc:Fallback>
                  <p:oleObj name="ChemSketch" r:id="rId7" imgW="384120" imgH="1767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28750" y="5956042"/>
                          <a:ext cx="384175" cy="17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314450" y="5652016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Amines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6225" y="1181100"/>
            <a:ext cx="713978" cy="466725"/>
            <a:chOff x="438150" y="5671066"/>
            <a:chExt cx="713978" cy="46672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6792881"/>
                </p:ext>
              </p:extLst>
            </p:nvPr>
          </p:nvGraphicFramePr>
          <p:xfrm>
            <a:off x="611780" y="5991741"/>
            <a:ext cx="334963" cy="14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ChemSketch" r:id="rId9" imgW="335160" imgH="146160" progId="ACD.ChemSketch.20">
                    <p:embed/>
                  </p:oleObj>
                </mc:Choice>
                <mc:Fallback>
                  <p:oleObj name="ChemSketch" r:id="rId9" imgW="335160" imgH="1461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780" y="5991741"/>
                          <a:ext cx="334963" cy="146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438150" y="5671066"/>
              <a:ext cx="713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Alcohols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656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05" y="1695450"/>
            <a:ext cx="2660369" cy="18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" y="76200"/>
            <a:ext cx="46911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Atherosclerosis: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Metabolic disease </a:t>
            </a:r>
            <a:r>
              <a:rPr lang="en-US" sz="1200" dirty="0" smtClean="0">
                <a:sym typeface="Wingdings" pitchFamily="2" charset="2"/>
              </a:rPr>
              <a:t> deposits of lipids on artery walls  heart attack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Lipids naturally aggregate (hydrophobic)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Lipids trapped in artery walls (oxidized)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White cells (macrophages) scavenge lipids  bloated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Foam cells are stuck to arteries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Improper transport of lipids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Lipid “cycle”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VLDL = Good – deliver lipids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Adipose = Storage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LDL = BAD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Peripheral = Energy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HDL = GOOD – recycle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Drugs/Treatment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Low cholesterol diet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Decrease Triacylglycerol production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Inhibit metabolic synthesis of cholesterol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Increase excretion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>
                <a:sym typeface="Wingdings" pitchFamily="2" charset="2"/>
              </a:rPr>
              <a:t>Decrease absorption 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26336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323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 Membranes</a:t>
            </a:r>
          </a:p>
        </p:txBody>
      </p:sp>
    </p:spTree>
    <p:extLst>
      <p:ext uri="{BB962C8B-B14F-4D97-AF65-F5344CB8AC3E}">
        <p14:creationId xmlns:p14="http://schemas.microsoft.com/office/powerpoint/2010/main" val="2426788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rsbstaff.ednet.ns.ca/sdosman/Higher%20level%20BIO/topic2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8100"/>
            <a:ext cx="50387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78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282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Reaction – Br</a:t>
            </a:r>
            <a:r>
              <a:rPr lang="en-US" sz="3600" baseline="-25000" dirty="0" smtClean="0"/>
              <a:t>2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86387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" y="123825"/>
            <a:ext cx="261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Reaction:  </a:t>
            </a:r>
            <a:r>
              <a:rPr lang="en-US" sz="1200" dirty="0" smtClean="0"/>
              <a:t>General test for saturation.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C=C react quickly with Br</a:t>
            </a:r>
            <a:r>
              <a:rPr lang="en-US" sz="1200" baseline="-25000" dirty="0" smtClean="0"/>
              <a:t>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Addition Reaction</a:t>
            </a:r>
            <a:endParaRPr lang="en-US" sz="1200" dirty="0"/>
          </a:p>
        </p:txBody>
      </p:sp>
      <p:pic>
        <p:nvPicPr>
          <p:cNvPr id="3" name="Picture 2" descr="http://www.chemhaven.org/che102/practice/reactions/E1/hex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066925"/>
            <a:ext cx="1190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3075" y="2066925"/>
            <a:ext cx="321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Br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Slow (Requires UV light)</a:t>
            </a:r>
            <a:endParaRPr lang="en-US" dirty="0"/>
          </a:p>
        </p:txBody>
      </p:sp>
      <p:pic>
        <p:nvPicPr>
          <p:cNvPr id="5" name="Picture 3" descr="C:\xampp\htdocs\che102\practice\molecules\alkene\2-hex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52488"/>
            <a:ext cx="12477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29096"/>
              </p:ext>
            </p:extLst>
          </p:nvPr>
        </p:nvGraphicFramePr>
        <p:xfrm>
          <a:off x="2571750" y="498991"/>
          <a:ext cx="11858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Struct" r:id="rId5" imgW="1186200" imgH="851760" progId="StructureOLEServer.Document">
                  <p:embed/>
                </p:oleObj>
              </mc:Choice>
              <mc:Fallback>
                <p:oleObj name="Struct" r:id="rId5" imgW="1186200" imgH="851760" progId="StructureOLEServ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0" y="498991"/>
                        <a:ext cx="1185863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5450" y="1304925"/>
            <a:ext cx="1427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Orange    </a:t>
            </a:r>
            <a:r>
              <a:rPr lang="en-US" sz="1200" dirty="0" smtClean="0">
                <a:sym typeface="Wingdings" pitchFamily="2" charset="2"/>
              </a:rPr>
              <a:t>     Clear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695450" y="2543175"/>
            <a:ext cx="1218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Orange    </a:t>
            </a:r>
            <a:r>
              <a:rPr lang="en-US" sz="1200" dirty="0" smtClean="0">
                <a:sym typeface="Wingdings" pitchFamily="2" charset="2"/>
              </a:rPr>
              <a:t>   NR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6885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74" y="1447800"/>
            <a:ext cx="2960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Reaction -</a:t>
            </a:r>
          </a:p>
          <a:p>
            <a:pPr algn="ctr"/>
            <a:r>
              <a:rPr lang="en-US" sz="3600" dirty="0" smtClean="0"/>
              <a:t>Hydrogenation</a:t>
            </a:r>
          </a:p>
        </p:txBody>
      </p:sp>
    </p:spTree>
    <p:extLst>
      <p:ext uri="{BB962C8B-B14F-4D97-AF65-F5344CB8AC3E}">
        <p14:creationId xmlns:p14="http://schemas.microsoft.com/office/powerpoint/2010/main" val="3518832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37495"/>
              </p:ext>
            </p:extLst>
          </p:nvPr>
        </p:nvGraphicFramePr>
        <p:xfrm>
          <a:off x="884238" y="1263650"/>
          <a:ext cx="2601540" cy="39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hemSketch" r:id="rId3" imgW="5203080" imgH="786240" progId="ACD.ChemSketch.20">
                  <p:embed/>
                </p:oleObj>
              </mc:Choice>
              <mc:Fallback>
                <p:oleObj name="ChemSketch" r:id="rId3" imgW="5203080" imgH="786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4238" y="1263650"/>
                        <a:ext cx="2601540" cy="39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67652"/>
              </p:ext>
            </p:extLst>
          </p:nvPr>
        </p:nvGraphicFramePr>
        <p:xfrm>
          <a:off x="2307173" y="2219325"/>
          <a:ext cx="2601540" cy="51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emSketch" r:id="rId5" imgW="5203080" imgH="1030320" progId="ACD.ChemSketch.20">
                  <p:embed/>
                </p:oleObj>
              </mc:Choice>
              <mc:Fallback>
                <p:oleObj name="ChemSketch" r:id="rId5" imgW="5203080" imgH="1030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7173" y="2219325"/>
                        <a:ext cx="2601540" cy="51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975" y="152400"/>
            <a:ext cx="232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Reaction: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Unsaturated FA </a:t>
            </a:r>
            <a:r>
              <a:rPr lang="en-US" sz="1200" dirty="0" smtClean="0">
                <a:sym typeface="Wingdings" pitchFamily="2" charset="2"/>
              </a:rPr>
              <a:t> Saturated FA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Addition reaction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8875" y="1714500"/>
            <a:ext cx="78105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00325" y="1895475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9751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274" y="1181100"/>
            <a:ext cx="2489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Reaction – </a:t>
            </a:r>
          </a:p>
          <a:p>
            <a:pPr algn="ctr"/>
            <a:r>
              <a:rPr lang="en-US" sz="3600" dirty="0" smtClean="0"/>
              <a:t>Dehydration</a:t>
            </a:r>
          </a:p>
        </p:txBody>
      </p:sp>
    </p:spTree>
    <p:extLst>
      <p:ext uri="{BB962C8B-B14F-4D97-AF65-F5344CB8AC3E}">
        <p14:creationId xmlns:p14="http://schemas.microsoft.com/office/powerpoint/2010/main" val="2957604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49" y="228600"/>
            <a:ext cx="4787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Dehydration</a:t>
            </a:r>
            <a:r>
              <a:rPr lang="en-US" sz="1200" dirty="0" smtClean="0"/>
              <a:t> reactions are how most molecules in this chapter are formed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Glycerol + 3 FA </a:t>
            </a:r>
            <a:r>
              <a:rPr lang="en-US" sz="1200" dirty="0" smtClean="0">
                <a:sym typeface="Wingdings" pitchFamily="2" charset="2"/>
              </a:rPr>
              <a:t> Fats and Oils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CA + Alcohol  Waxes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Glycerol + 2 FA + Phosphate + Amino-alcohol  Phospholipid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Etc…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631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177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Water Insoluble</a:t>
            </a:r>
          </a:p>
          <a:p>
            <a:pPr algn="ctr"/>
            <a:r>
              <a:rPr lang="en-US" sz="3600" dirty="0" smtClean="0"/>
              <a:t>(Hydrophobic)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535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695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makes molecules water insoluble (hydrophobic)?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Large molecules (R-groups)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Different IMF’s – Nonpolar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Functional Groups that are generally water insoluble:</a:t>
            </a:r>
          </a:p>
          <a:p>
            <a:endParaRPr lang="en-US" sz="1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957513" y="1114425"/>
            <a:ext cx="752475" cy="747713"/>
            <a:chOff x="738188" y="6143625"/>
            <a:chExt cx="752475" cy="747713"/>
          </a:xfrm>
        </p:grpSpPr>
        <p:sp>
          <p:nvSpPr>
            <p:cNvPr id="4" name="TextBox 3"/>
            <p:cNvSpPr txBox="1"/>
            <p:nvPr/>
          </p:nvSpPr>
          <p:spPr>
            <a:xfrm>
              <a:off x="852487" y="6143625"/>
              <a:ext cx="498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Ester</a:t>
              </a:r>
              <a:endParaRPr lang="en-US" sz="1200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742980"/>
                </p:ext>
              </p:extLst>
            </p:nvPr>
          </p:nvGraphicFramePr>
          <p:xfrm>
            <a:off x="738188" y="6367463"/>
            <a:ext cx="75247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ChemSketch" r:id="rId3" imgW="752760" imgH="524160" progId="ACD.ChemSketch.20">
                    <p:embed/>
                  </p:oleObj>
                </mc:Choice>
                <mc:Fallback>
                  <p:oleObj name="ChemSketch" r:id="rId3" imgW="752760" imgH="5241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8188" y="6367463"/>
                          <a:ext cx="752475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752433" y="1114425"/>
            <a:ext cx="820737" cy="661988"/>
            <a:chOff x="276058" y="5391150"/>
            <a:chExt cx="820737" cy="66198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4408723"/>
                </p:ext>
              </p:extLst>
            </p:nvPr>
          </p:nvGraphicFramePr>
          <p:xfrm>
            <a:off x="276058" y="5699125"/>
            <a:ext cx="820737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ChemSketch" r:id="rId5" imgW="820080" imgH="353520" progId="ACD.ChemSketch.20">
                    <p:embed/>
                  </p:oleObj>
                </mc:Choice>
                <mc:Fallback>
                  <p:oleObj name="ChemSketch" r:id="rId5" imgW="820080" imgH="3535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6058" y="5699125"/>
                          <a:ext cx="820737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96720" y="5391150"/>
              <a:ext cx="519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Ether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6225" y="1114425"/>
            <a:ext cx="1184363" cy="825500"/>
            <a:chOff x="523875" y="6076950"/>
            <a:chExt cx="1184363" cy="825500"/>
          </a:xfrm>
        </p:grpSpPr>
        <p:sp>
          <p:nvSpPr>
            <p:cNvPr id="10" name="TextBox 9"/>
            <p:cNvSpPr txBox="1"/>
            <p:nvPr/>
          </p:nvSpPr>
          <p:spPr>
            <a:xfrm>
              <a:off x="523875" y="6076950"/>
              <a:ext cx="1184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Alkane/</a:t>
              </a:r>
              <a:r>
                <a:rPr lang="en-US" sz="1200" dirty="0" err="1" smtClean="0"/>
                <a:t>ene</a:t>
              </a:r>
              <a:r>
                <a:rPr lang="en-US" sz="1200" dirty="0" smtClean="0"/>
                <a:t>/</a:t>
              </a:r>
              <a:r>
                <a:rPr lang="en-US" sz="1200" dirty="0" err="1" smtClean="0"/>
                <a:t>yne</a:t>
              </a:r>
              <a:endParaRPr lang="en-US" sz="1200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819111"/>
                </p:ext>
              </p:extLst>
            </p:nvPr>
          </p:nvGraphicFramePr>
          <p:xfrm>
            <a:off x="722313" y="6340475"/>
            <a:ext cx="384175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ChemSketch" r:id="rId7" imgW="384120" imgH="176760" progId="ACD.ChemSketch.20">
                    <p:embed/>
                  </p:oleObj>
                </mc:Choice>
                <mc:Fallback>
                  <p:oleObj name="ChemSketch" r:id="rId7" imgW="384120" imgH="1767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2313" y="6340475"/>
                          <a:ext cx="384175" cy="17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156444"/>
                </p:ext>
              </p:extLst>
            </p:nvPr>
          </p:nvGraphicFramePr>
          <p:xfrm>
            <a:off x="735013" y="6540500"/>
            <a:ext cx="795337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ChemSketch" r:id="rId9" imgW="795600" imgH="176760" progId="ACD.ChemSketch.20">
                    <p:embed/>
                  </p:oleObj>
                </mc:Choice>
                <mc:Fallback>
                  <p:oleObj name="ChemSketch" r:id="rId9" imgW="795600" imgH="1767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5013" y="6540500"/>
                          <a:ext cx="795337" cy="176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8908320"/>
                </p:ext>
              </p:extLst>
            </p:nvPr>
          </p:nvGraphicFramePr>
          <p:xfrm>
            <a:off x="725488" y="6756400"/>
            <a:ext cx="739775" cy="14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ChemSketch" r:id="rId11" imgW="740520" imgH="146160" progId="ACD.ChemSketch.20">
                    <p:embed/>
                  </p:oleObj>
                </mc:Choice>
                <mc:Fallback>
                  <p:oleObj name="ChemSketch" r:id="rId11" imgW="740520" imgH="1461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25488" y="6756400"/>
                          <a:ext cx="739775" cy="146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512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221" y="1447800"/>
            <a:ext cx="3116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Classification of</a:t>
            </a:r>
          </a:p>
          <a:p>
            <a:pPr algn="ctr"/>
            <a:r>
              <a:rPr lang="en-US" sz="3600" dirty="0" smtClean="0"/>
              <a:t>Lipids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519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2892" y="159456"/>
            <a:ext cx="390525" cy="32194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/>
              <a:t>Lipids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367" y="302331"/>
            <a:ext cx="1000125" cy="257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Simple Lipids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935017" y="168981"/>
            <a:ext cx="4762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>
            <a:off x="1937433" y="436889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940964" y="432708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52341" y="35445"/>
            <a:ext cx="1000125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Fatty Acids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2341" y="642816"/>
            <a:ext cx="1000125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Fats and Oils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2341" y="344706"/>
            <a:ext cx="1000125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Waxes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452326" y="755349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3457529" y="484002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3467195" y="141288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73593" y="430802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44246" y="25642"/>
            <a:ext cx="1491196" cy="2571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Giant CA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0529" y="352001"/>
            <a:ext cx="1494913" cy="2571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Giant Esters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6068" y="659774"/>
            <a:ext cx="1499374" cy="3371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Esters of Glycerol + 3 FA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73733" y="1772619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61795" y="1598335"/>
            <a:ext cx="1012391" cy="345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Compound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Lipids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993747" y="1473907"/>
            <a:ext cx="4762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1996163" y="1741815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1999694" y="1737634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1071" y="1340371"/>
            <a:ext cx="1059969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Phospholipids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1071" y="1947742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Glycolipids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1071" y="1649632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Sphingolipids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69042" y="2087037"/>
            <a:ext cx="363298" cy="14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574245" y="1815690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V="1">
            <a:off x="3583911" y="1350081"/>
            <a:ext cx="379931" cy="122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0962" y="1197681"/>
            <a:ext cx="1403194" cy="3518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Glycerol + Phosphoric Acid + 2 FA + nitrogen/base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7245" y="1683688"/>
            <a:ext cx="1424753" cy="3163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Sphingosine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+ Phosphoric Acid + </a:t>
            </a:r>
            <a:r>
              <a:rPr lang="en-US" sz="800" dirty="0" smtClean="0">
                <a:solidFill>
                  <a:schemeClr val="tx1"/>
                </a:solidFill>
              </a:rPr>
              <a:t>1 FA </a:t>
            </a:r>
            <a:r>
              <a:rPr lang="en-US" sz="800" dirty="0">
                <a:solidFill>
                  <a:schemeClr val="tx1"/>
                </a:solidFill>
              </a:rPr>
              <a:t>+ nitrogen/base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48323" y="2111896"/>
            <a:ext cx="1411373" cy="2449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Sphingosine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smtClean="0">
                <a:solidFill>
                  <a:schemeClr val="tx1"/>
                </a:solidFill>
              </a:rPr>
              <a:t>+ </a:t>
            </a:r>
            <a:r>
              <a:rPr lang="en-US" sz="800" dirty="0">
                <a:solidFill>
                  <a:schemeClr val="tx1"/>
                </a:solidFill>
              </a:rPr>
              <a:t>1 FA + </a:t>
            </a:r>
            <a:r>
              <a:rPr lang="en-US" sz="800" dirty="0" smtClean="0">
                <a:solidFill>
                  <a:schemeClr val="tx1"/>
                </a:solidFill>
              </a:rPr>
              <a:t>carbohydrate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64208" y="2458419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52270" y="2284135"/>
            <a:ext cx="1012391" cy="345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Steroids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1977113" y="2446665"/>
            <a:ext cx="478341" cy="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1980644" y="2442484"/>
            <a:ext cx="510494" cy="292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492021" y="2652592"/>
            <a:ext cx="1214646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Misc. Steroids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92021" y="2354482"/>
            <a:ext cx="1214646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Cholesterol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0845" y="2950885"/>
            <a:ext cx="1125622" cy="3459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Miscellaneous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92783" y="3096594"/>
            <a:ext cx="365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2117790" y="3133442"/>
            <a:ext cx="356733" cy="5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2111107" y="3135164"/>
            <a:ext cx="380031" cy="24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92021" y="3300292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Lipoprotiens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92021" y="3002182"/>
            <a:ext cx="1046588" cy="2571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Vitamins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3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46" y="1447800"/>
            <a:ext cx="220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Fatty Acids</a:t>
            </a:r>
          </a:p>
        </p:txBody>
      </p:sp>
    </p:spTree>
    <p:extLst>
      <p:ext uri="{BB962C8B-B14F-4D97-AF65-F5344CB8AC3E}">
        <p14:creationId xmlns:p14="http://schemas.microsoft.com/office/powerpoint/2010/main" val="101841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1256</Words>
  <Application>Microsoft Office PowerPoint</Application>
  <PresentationFormat>Custom</PresentationFormat>
  <Paragraphs>351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Office Theme</vt:lpstr>
      <vt:lpstr>ChemSketch</vt:lpstr>
      <vt:lpstr>CS ChemDraw Drawing</vt:lpstr>
      <vt:lpstr>Image</vt:lpstr>
      <vt:lpstr>Struct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50</cp:revision>
  <cp:lastPrinted>2012-03-16T19:10:10Z</cp:lastPrinted>
  <dcterms:created xsi:type="dcterms:W3CDTF">2012-03-06T17:33:30Z</dcterms:created>
  <dcterms:modified xsi:type="dcterms:W3CDTF">2012-04-03T14:01:34Z</dcterms:modified>
</cp:coreProperties>
</file>